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7F00"/>
    <a:srgbClr val="F2BE00"/>
    <a:srgbClr val="1577A6"/>
    <a:srgbClr val="1D98D2"/>
    <a:srgbClr val="00D2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9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21/03/19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21/03/19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21/03/19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21/03/19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21/03/19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21/03/19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21/03/19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21/03/19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21/03/19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21/03/19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6D41-3C4D-1D49-AA54-4231464E6415}" type="datetimeFigureOut">
              <a:rPr lang="en-US" smtClean="0"/>
              <a:t>21/03/19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399"/>
            <a:ext cx="8229600" cy="948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1836D41-3C4D-1D49-AA54-4231464E6415}" type="datetimeFigureOut">
              <a:rPr lang="en-US" smtClean="0"/>
              <a:t>21/03/19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35A7D0D-F36C-224D-87A4-DFE95DDA0045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epcc_logo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143" y="5989464"/>
            <a:ext cx="1931719" cy="627038"/>
          </a:xfrm>
          <a:prstGeom prst="rect">
            <a:avLst/>
          </a:prstGeom>
        </p:spPr>
      </p:pic>
      <p:pic>
        <p:nvPicPr>
          <p:cNvPr id="11" name="Picture 10" descr="uoe_logo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568" y="5902300"/>
            <a:ext cx="786898" cy="7868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lsst-uk/jhub-tes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LSST </a:t>
            </a:r>
            <a:r>
              <a:rPr lang="en-US" dirty="0" err="1" smtClean="0"/>
              <a:t>Jupyterhub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Gareth Francis</a:t>
            </a:r>
          </a:p>
          <a:p>
            <a:r>
              <a:rPr lang="en-US" dirty="0" err="1" smtClean="0"/>
              <a:t>g.francis@epcc.ed.ac.uk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267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for IRIS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get Magnum as standard?</a:t>
            </a:r>
          </a:p>
          <a:p>
            <a:r>
              <a:rPr lang="en-US" dirty="0" smtClean="0"/>
              <a:t>How can we scale up/down to cope with demand peaks?</a:t>
            </a:r>
          </a:p>
          <a:p>
            <a:r>
              <a:rPr lang="en-US" dirty="0" smtClean="0"/>
              <a:t>How do we handle running on multiple sites?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1368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GitHub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https://github.com/lsst-uk/jhub-</a:t>
            </a:r>
            <a:r>
              <a:rPr lang="en-US" dirty="0" smtClean="0">
                <a:hlinkClick r:id="rId2"/>
              </a:rPr>
              <a:t>test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13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Jupyter</a:t>
            </a:r>
            <a:r>
              <a:rPr lang="en-US" dirty="0" smtClean="0"/>
              <a:t> </a:t>
            </a:r>
            <a:r>
              <a:rPr lang="en-US" dirty="0"/>
              <a:t>notebooks are becoming </a:t>
            </a:r>
            <a:r>
              <a:rPr lang="en-US" dirty="0" smtClean="0"/>
              <a:t>popular </a:t>
            </a:r>
            <a:r>
              <a:rPr lang="en-US" dirty="0"/>
              <a:t>amongst astronomers </a:t>
            </a:r>
            <a:r>
              <a:rPr lang="en-US" dirty="0" smtClean="0"/>
              <a:t>as </a:t>
            </a:r>
            <a:r>
              <a:rPr lang="en-US" dirty="0"/>
              <a:t>a convenient way to explore and </a:t>
            </a:r>
            <a:r>
              <a:rPr lang="en-US" dirty="0" err="1"/>
              <a:t>analyse</a:t>
            </a:r>
            <a:r>
              <a:rPr lang="en-US" dirty="0"/>
              <a:t> </a:t>
            </a:r>
            <a:r>
              <a:rPr lang="en-US" dirty="0" smtClean="0"/>
              <a:t>data</a:t>
            </a:r>
          </a:p>
          <a:p>
            <a:r>
              <a:rPr lang="en-US" dirty="0"/>
              <a:t>The </a:t>
            </a:r>
            <a:r>
              <a:rPr lang="en-US" dirty="0" err="1"/>
              <a:t>Jupyter</a:t>
            </a:r>
            <a:r>
              <a:rPr lang="en-US" dirty="0"/>
              <a:t> notebook is part of the LSST Science Platform </a:t>
            </a:r>
            <a:r>
              <a:rPr lang="en-US" dirty="0" smtClean="0"/>
              <a:t>Design</a:t>
            </a:r>
          </a:p>
          <a:p>
            <a:r>
              <a:rPr lang="en-US" dirty="0" smtClean="0"/>
              <a:t>Objective of this project is to prototype a </a:t>
            </a:r>
            <a:r>
              <a:rPr lang="en-US" dirty="0" err="1" smtClean="0"/>
              <a:t>JupyterHub</a:t>
            </a:r>
            <a:r>
              <a:rPr lang="en-US" dirty="0" smtClean="0"/>
              <a:t> environment that will ultimately be deployed as part of the LSST UK Data Access Centre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41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700"/>
            <a:ext cx="9144000" cy="6554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240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- </a:t>
            </a:r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04249"/>
          </a:xfrm>
        </p:spPr>
        <p:txBody>
          <a:bodyPr/>
          <a:lstStyle/>
          <a:p>
            <a:r>
              <a:rPr lang="en-US" dirty="0" smtClean="0"/>
              <a:t>Targets an </a:t>
            </a:r>
            <a:r>
              <a:rPr lang="en-US" dirty="0" err="1" smtClean="0"/>
              <a:t>OpenStack</a:t>
            </a:r>
            <a:r>
              <a:rPr lang="en-US" dirty="0" smtClean="0"/>
              <a:t> cloud – currently STFC </a:t>
            </a:r>
            <a:r>
              <a:rPr lang="en-US" dirty="0" err="1" smtClean="0"/>
              <a:t>OpenStack</a:t>
            </a:r>
            <a:endParaRPr lang="en-US" dirty="0" smtClean="0"/>
          </a:p>
          <a:p>
            <a:r>
              <a:rPr lang="en-US" dirty="0" smtClean="0"/>
              <a:t>Use Rancher to deploy a K8s cluster</a:t>
            </a:r>
          </a:p>
          <a:p>
            <a:r>
              <a:rPr lang="en-US" dirty="0" smtClean="0"/>
              <a:t>Have also tested Magnum (on </a:t>
            </a:r>
            <a:r>
              <a:rPr lang="en-US" dirty="0" err="1" smtClean="0"/>
              <a:t>AlaSKA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811782" y="5198331"/>
            <a:ext cx="7607179" cy="549950"/>
          </a:xfrm>
          <a:prstGeom prst="rect">
            <a:avLst/>
          </a:prstGeom>
          <a:solidFill>
            <a:srgbClr val="1D98D2"/>
          </a:solidFill>
          <a:ln>
            <a:solidFill>
              <a:srgbClr val="1577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OpenStack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25852" y="4486525"/>
            <a:ext cx="2291320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811783" y="4486525"/>
            <a:ext cx="1217672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Rancher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2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– Additional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04249"/>
          </a:xfrm>
        </p:spPr>
        <p:txBody>
          <a:bodyPr/>
          <a:lstStyle/>
          <a:p>
            <a:r>
              <a:rPr lang="en-US" dirty="0" smtClean="0"/>
              <a:t>Reverse proxy</a:t>
            </a:r>
          </a:p>
          <a:p>
            <a:r>
              <a:rPr lang="en-US" dirty="0" smtClean="0"/>
              <a:t>Local </a:t>
            </a:r>
            <a:r>
              <a:rPr lang="en-US" dirty="0" err="1" smtClean="0"/>
              <a:t>Docker</a:t>
            </a:r>
            <a:r>
              <a:rPr lang="en-US" dirty="0" smtClean="0"/>
              <a:t> repository</a:t>
            </a:r>
          </a:p>
          <a:p>
            <a:r>
              <a:rPr lang="en-US" dirty="0" smtClean="0"/>
              <a:t>ELK for logging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11782" y="5198331"/>
            <a:ext cx="7607179" cy="549950"/>
          </a:xfrm>
          <a:prstGeom prst="rect">
            <a:avLst/>
          </a:prstGeom>
          <a:solidFill>
            <a:srgbClr val="1D98D2"/>
          </a:solidFill>
          <a:ln>
            <a:solidFill>
              <a:srgbClr val="1577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OpenStack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25852" y="4486525"/>
            <a:ext cx="2291320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11783" y="4486525"/>
            <a:ext cx="1217672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Rancher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21583" y="4486525"/>
            <a:ext cx="1597377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Docker</a:t>
            </a:r>
            <a:r>
              <a:rPr lang="en-US" dirty="0" smtClean="0"/>
              <a:t> repo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700478" y="4486525"/>
            <a:ext cx="924901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Proxy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774124" y="4486525"/>
            <a:ext cx="890341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202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– </a:t>
            </a:r>
            <a:r>
              <a:rPr lang="en-US" dirty="0" err="1" smtClean="0"/>
              <a:t>JupyterHub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04249"/>
          </a:xfrm>
        </p:spPr>
        <p:txBody>
          <a:bodyPr/>
          <a:lstStyle/>
          <a:p>
            <a:r>
              <a:rPr lang="en-US" dirty="0" smtClean="0"/>
              <a:t>Use Helm to deploy </a:t>
            </a:r>
            <a:r>
              <a:rPr lang="en-US" dirty="0" err="1" smtClean="0"/>
              <a:t>JupyterHub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11782" y="5198331"/>
            <a:ext cx="7607179" cy="549950"/>
          </a:xfrm>
          <a:prstGeom prst="rect">
            <a:avLst/>
          </a:prstGeom>
          <a:solidFill>
            <a:srgbClr val="1D98D2"/>
          </a:solidFill>
          <a:ln>
            <a:solidFill>
              <a:srgbClr val="1577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OpenStack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25852" y="4486525"/>
            <a:ext cx="2291320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11783" y="4486525"/>
            <a:ext cx="1217672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Rancher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21583" y="4486525"/>
            <a:ext cx="1597377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Docker</a:t>
            </a:r>
            <a:r>
              <a:rPr lang="en-US" dirty="0" smtClean="0"/>
              <a:t> repo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700478" y="4486525"/>
            <a:ext cx="924901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Proxy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774124" y="4486525"/>
            <a:ext cx="890341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ELK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25852" y="3743802"/>
            <a:ext cx="864155" cy="549950"/>
          </a:xfrm>
          <a:prstGeom prst="rect">
            <a:avLst/>
          </a:prstGeom>
          <a:solidFill>
            <a:srgbClr val="F2BE00"/>
          </a:solidFill>
          <a:ln>
            <a:solidFill>
              <a:srgbClr val="D17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JHub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318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04249"/>
          </a:xfrm>
        </p:spPr>
        <p:txBody>
          <a:bodyPr/>
          <a:lstStyle/>
          <a:p>
            <a:r>
              <a:rPr lang="en-US" dirty="0" smtClean="0"/>
              <a:t>Users connect to </a:t>
            </a:r>
            <a:r>
              <a:rPr lang="en-US" dirty="0" err="1" smtClean="0"/>
              <a:t>JupyterHub</a:t>
            </a:r>
            <a:endParaRPr lang="en-US" dirty="0" smtClean="0"/>
          </a:p>
          <a:p>
            <a:r>
              <a:rPr lang="en-US" dirty="0" smtClean="0"/>
              <a:t>Hub spawns </a:t>
            </a:r>
            <a:r>
              <a:rPr lang="en-US" dirty="0" err="1" smtClean="0"/>
              <a:t>Jupyter</a:t>
            </a:r>
            <a:r>
              <a:rPr lang="en-US" dirty="0" smtClean="0"/>
              <a:t> servers on demand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11782" y="5198331"/>
            <a:ext cx="7607179" cy="549950"/>
          </a:xfrm>
          <a:prstGeom prst="rect">
            <a:avLst/>
          </a:prstGeom>
          <a:solidFill>
            <a:srgbClr val="1D98D2"/>
          </a:solidFill>
          <a:ln>
            <a:solidFill>
              <a:srgbClr val="1577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OpenStack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25852" y="4486525"/>
            <a:ext cx="2291320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11783" y="4486525"/>
            <a:ext cx="1217672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Rancher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21583" y="4486525"/>
            <a:ext cx="1597377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Docker</a:t>
            </a:r>
            <a:r>
              <a:rPr lang="en-US" dirty="0" smtClean="0"/>
              <a:t> repo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700478" y="4486525"/>
            <a:ext cx="924901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Proxy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774124" y="4486525"/>
            <a:ext cx="890341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ELK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25852" y="3743802"/>
            <a:ext cx="864155" cy="549950"/>
          </a:xfrm>
          <a:prstGeom prst="rect">
            <a:avLst/>
          </a:prstGeom>
          <a:solidFill>
            <a:srgbClr val="F2BE00"/>
          </a:solidFill>
          <a:ln>
            <a:solidFill>
              <a:srgbClr val="D17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JHub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242407" y="3743802"/>
            <a:ext cx="1274765" cy="549950"/>
          </a:xfrm>
          <a:prstGeom prst="rect">
            <a:avLst/>
          </a:prstGeom>
          <a:solidFill>
            <a:srgbClr val="F2BE00"/>
          </a:solidFill>
          <a:ln>
            <a:solidFill>
              <a:srgbClr val="D17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Jupyter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346089" y="3621227"/>
            <a:ext cx="1274765" cy="549950"/>
          </a:xfrm>
          <a:prstGeom prst="rect">
            <a:avLst/>
          </a:prstGeom>
          <a:solidFill>
            <a:srgbClr val="F2BE00"/>
          </a:solidFill>
          <a:ln>
            <a:solidFill>
              <a:srgbClr val="D17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Jupyter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451900" y="3468827"/>
            <a:ext cx="1274765" cy="549950"/>
          </a:xfrm>
          <a:prstGeom prst="rect">
            <a:avLst/>
          </a:prstGeom>
          <a:solidFill>
            <a:srgbClr val="F2BE00"/>
          </a:solidFill>
          <a:ln>
            <a:solidFill>
              <a:srgbClr val="D17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Jupyter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78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04249"/>
          </a:xfrm>
        </p:spPr>
        <p:txBody>
          <a:bodyPr/>
          <a:lstStyle/>
          <a:p>
            <a:r>
              <a:rPr lang="en-US" dirty="0" smtClean="0"/>
              <a:t>EGI Check-in for AAI</a:t>
            </a:r>
          </a:p>
          <a:p>
            <a:r>
              <a:rPr lang="en-US" dirty="0" err="1" smtClean="0"/>
              <a:t>GitHub</a:t>
            </a:r>
            <a:r>
              <a:rPr lang="en-US" dirty="0" smtClean="0"/>
              <a:t> for example notebooks etc.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11782" y="5198331"/>
            <a:ext cx="7607179" cy="549950"/>
          </a:xfrm>
          <a:prstGeom prst="rect">
            <a:avLst/>
          </a:prstGeom>
          <a:solidFill>
            <a:srgbClr val="1D98D2"/>
          </a:solidFill>
          <a:ln>
            <a:solidFill>
              <a:srgbClr val="1577A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OpenStack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25852" y="4486525"/>
            <a:ext cx="2291320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Kubernetes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11783" y="4486525"/>
            <a:ext cx="1217672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Rancher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21583" y="4486525"/>
            <a:ext cx="1597377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Docker</a:t>
            </a:r>
            <a:r>
              <a:rPr lang="en-US" dirty="0" smtClean="0"/>
              <a:t> repo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700478" y="4486525"/>
            <a:ext cx="924901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Proxy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774124" y="4486525"/>
            <a:ext cx="890341" cy="549950"/>
          </a:xfrm>
          <a:prstGeom prst="rect">
            <a:avLst/>
          </a:prstGeom>
          <a:solidFill>
            <a:srgbClr val="00D269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ELK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25852" y="3743802"/>
            <a:ext cx="864155" cy="549950"/>
          </a:xfrm>
          <a:prstGeom prst="rect">
            <a:avLst/>
          </a:prstGeom>
          <a:solidFill>
            <a:srgbClr val="F2BE00"/>
          </a:solidFill>
          <a:ln>
            <a:solidFill>
              <a:srgbClr val="D17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JHub</a:t>
            </a:r>
            <a:endParaRPr lang="en-US" dirty="0"/>
          </a:p>
        </p:txBody>
      </p:sp>
      <p:sp>
        <p:nvSpPr>
          <p:cNvPr id="12" name="Cloud 11"/>
          <p:cNvSpPr/>
          <p:nvPr/>
        </p:nvSpPr>
        <p:spPr>
          <a:xfrm>
            <a:off x="5040902" y="2500960"/>
            <a:ext cx="3378057" cy="1584377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625380" y="2854499"/>
            <a:ext cx="1039086" cy="549950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664465" y="3064004"/>
            <a:ext cx="1274765" cy="549950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Check-in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242407" y="3743802"/>
            <a:ext cx="1274765" cy="549950"/>
          </a:xfrm>
          <a:prstGeom prst="rect">
            <a:avLst/>
          </a:prstGeom>
          <a:solidFill>
            <a:srgbClr val="F2BE00"/>
          </a:solidFill>
          <a:ln>
            <a:solidFill>
              <a:srgbClr val="D17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Jupyter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346089" y="3621227"/>
            <a:ext cx="1274765" cy="549950"/>
          </a:xfrm>
          <a:prstGeom prst="rect">
            <a:avLst/>
          </a:prstGeom>
          <a:solidFill>
            <a:srgbClr val="F2BE00"/>
          </a:solidFill>
          <a:ln>
            <a:solidFill>
              <a:srgbClr val="D17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Jupyter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451900" y="3468827"/>
            <a:ext cx="1274765" cy="549950"/>
          </a:xfrm>
          <a:prstGeom prst="rect">
            <a:avLst/>
          </a:prstGeom>
          <a:solidFill>
            <a:srgbClr val="F2BE00"/>
          </a:solidFill>
          <a:ln>
            <a:solidFill>
              <a:srgbClr val="D17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Jupyter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41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some users!</a:t>
            </a:r>
          </a:p>
          <a:p>
            <a:r>
              <a:rPr lang="en-US" dirty="0" smtClean="0"/>
              <a:t>Usage accounting</a:t>
            </a:r>
          </a:p>
          <a:p>
            <a:r>
              <a:rPr lang="en-US" dirty="0" smtClean="0"/>
              <a:t>Database integration</a:t>
            </a:r>
          </a:p>
          <a:p>
            <a:r>
              <a:rPr lang="en-US" dirty="0" smtClean="0"/>
              <a:t>Data sharing</a:t>
            </a:r>
          </a:p>
          <a:p>
            <a:r>
              <a:rPr lang="en-US" dirty="0" smtClean="0"/>
              <a:t>Integration with Spark/external job systems</a:t>
            </a:r>
          </a:p>
          <a:p>
            <a:r>
              <a:rPr lang="en-US" dirty="0" smtClean="0"/>
              <a:t>Service robustness</a:t>
            </a:r>
          </a:p>
          <a:p>
            <a:r>
              <a:rPr lang="en-US" dirty="0" smtClean="0"/>
              <a:t>Security and user/group isolation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809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pcc_grey-1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epcc_grey-1.thmx</Template>
  <TotalTime>19990</TotalTime>
  <Words>250</Words>
  <Application>Microsoft Macintosh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epcc_grey-1</vt:lpstr>
      <vt:lpstr>LSST Jupyterhub</vt:lpstr>
      <vt:lpstr>Overview</vt:lpstr>
      <vt:lpstr>PowerPoint Presentation</vt:lpstr>
      <vt:lpstr>Deployment - Kubernetes</vt:lpstr>
      <vt:lpstr>Deployment – Additional services</vt:lpstr>
      <vt:lpstr>Deployment – JupyterHub</vt:lpstr>
      <vt:lpstr>Usage</vt:lpstr>
      <vt:lpstr>External services</vt:lpstr>
      <vt:lpstr>Next phase</vt:lpstr>
      <vt:lpstr>Issues for IRIS</vt:lpstr>
      <vt:lpstr>Questions?</vt:lpstr>
    </vt:vector>
  </TitlesOfParts>
  <Company>EPCC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LSST Jupyterhub</dc:title>
  <dc:creator>Gareth Francis</dc:creator>
  <cp:lastModifiedBy>Gareth Francis</cp:lastModifiedBy>
  <cp:revision>23</cp:revision>
  <dcterms:created xsi:type="dcterms:W3CDTF">2019-03-21T15:25:00Z</dcterms:created>
  <dcterms:modified xsi:type="dcterms:W3CDTF">2019-04-04T12:35:21Z</dcterms:modified>
</cp:coreProperties>
</file>