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Lst>
  <p:notesMasterIdLst>
    <p:notesMasterId r:id="rId43"/>
  </p:notesMasterIdLst>
  <p:sldIdLst>
    <p:sldId id="271" r:id="rId3"/>
    <p:sldId id="282" r:id="rId4"/>
    <p:sldId id="312" r:id="rId5"/>
    <p:sldId id="340" r:id="rId6"/>
    <p:sldId id="323" r:id="rId7"/>
    <p:sldId id="324" r:id="rId8"/>
    <p:sldId id="325" r:id="rId9"/>
    <p:sldId id="326" r:id="rId10"/>
    <p:sldId id="327" r:id="rId11"/>
    <p:sldId id="331" r:id="rId12"/>
    <p:sldId id="332" r:id="rId13"/>
    <p:sldId id="353" r:id="rId14"/>
    <p:sldId id="334" r:id="rId15"/>
    <p:sldId id="336" r:id="rId16"/>
    <p:sldId id="337" r:id="rId17"/>
    <p:sldId id="322" r:id="rId18"/>
    <p:sldId id="339" r:id="rId19"/>
    <p:sldId id="303" r:id="rId20"/>
    <p:sldId id="314" r:id="rId21"/>
    <p:sldId id="321" r:id="rId22"/>
    <p:sldId id="286" r:id="rId23"/>
    <p:sldId id="287" r:id="rId24"/>
    <p:sldId id="315" r:id="rId25"/>
    <p:sldId id="288" r:id="rId26"/>
    <p:sldId id="289" r:id="rId27"/>
    <p:sldId id="290" r:id="rId28"/>
    <p:sldId id="318" r:id="rId29"/>
    <p:sldId id="351" r:id="rId30"/>
    <p:sldId id="304" r:id="rId31"/>
    <p:sldId id="352" r:id="rId32"/>
    <p:sldId id="341" r:id="rId33"/>
    <p:sldId id="342" r:id="rId34"/>
    <p:sldId id="343" r:id="rId35"/>
    <p:sldId id="344" r:id="rId36"/>
    <p:sldId id="345" r:id="rId37"/>
    <p:sldId id="346" r:id="rId38"/>
    <p:sldId id="347" r:id="rId39"/>
    <p:sldId id="348" r:id="rId40"/>
    <p:sldId id="349" r:id="rId41"/>
    <p:sldId id="35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y, David (STFC,RAL,SC)" initials="CD(" lastIdx="3" clrIdx="0">
    <p:extLst>
      <p:ext uri="{19B8F6BF-5375-455C-9EA6-DF929625EA0E}">
        <p15:presenceInfo xmlns:p15="http://schemas.microsoft.com/office/powerpoint/2012/main" userId="S-1-5-21-2030781433-144010450-1310660803-5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3" autoAdjust="0"/>
    <p:restoredTop sz="94660"/>
  </p:normalViewPr>
  <p:slideViewPr>
    <p:cSldViewPr snapToGrid="0">
      <p:cViewPr varScale="1">
        <p:scale>
          <a:sx n="83" d="100"/>
          <a:sy n="83" d="100"/>
        </p:scale>
        <p:origin x="1262" y="67"/>
      </p:cViewPr>
      <p:guideLst/>
    </p:cSldViewPr>
  </p:slideViewPr>
  <p:notesTextViewPr>
    <p:cViewPr>
      <p:scale>
        <a:sx n="1" d="1"/>
        <a:sy n="1" d="1"/>
      </p:scale>
      <p:origin x="0" y="0"/>
    </p:cViewPr>
  </p:notesTextViewPr>
  <p:sorterViewPr>
    <p:cViewPr>
      <p:scale>
        <a:sx n="100" d="100"/>
        <a:sy n="100" d="100"/>
      </p:scale>
      <p:origin x="0" y="-5155"/>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B3599-D9AD-4C06-B975-3BE2E38F49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FC8364-7CF1-4D7E-A4A8-51C9EF6E1623}">
      <dgm:prSet/>
      <dgm:spPr>
        <a:solidFill>
          <a:srgbClr val="92D050"/>
        </a:solidFill>
        <a:effectLst>
          <a:glow rad="63500">
            <a:schemeClr val="accent5">
              <a:satMod val="175000"/>
              <a:alpha val="40000"/>
            </a:schemeClr>
          </a:glow>
          <a:outerShdw blurRad="50800" dist="38100" dir="2700000" algn="tl" rotWithShape="0">
            <a:prstClr val="black">
              <a:alpha val="40000"/>
            </a:prstClr>
          </a:outerShdw>
        </a:effectLst>
      </dgm:spPr>
      <dgm:t>
        <a:bodyPr/>
        <a:lstStyle/>
        <a:p>
          <a:pPr algn="ctr" rtl="0"/>
          <a:r>
            <a:rPr lang="en-GB" b="1" dirty="0" smtClean="0">
              <a:solidFill>
                <a:schemeClr val="tx2"/>
              </a:solidFill>
            </a:rPr>
            <a:t>Diamond Datastore</a:t>
          </a:r>
          <a:endParaRPr lang="en-GB" b="1" dirty="0">
            <a:solidFill>
              <a:schemeClr val="tx2"/>
            </a:solidFill>
          </a:endParaRPr>
        </a:p>
      </dgm:t>
    </dgm:pt>
    <dgm:pt modelId="{FE30EBD6-7FE3-4507-898E-45962A702B7F}" type="parTrans" cxnId="{E91CE560-3F27-4A76-808B-5FF59F321DCB}">
      <dgm:prSet/>
      <dgm:spPr/>
      <dgm:t>
        <a:bodyPr/>
        <a:lstStyle/>
        <a:p>
          <a:endParaRPr lang="en-US"/>
        </a:p>
      </dgm:t>
    </dgm:pt>
    <dgm:pt modelId="{DE8BB8DB-927C-4BF0-B64C-21DBDB16A23F}" type="sibTrans" cxnId="{E91CE560-3F27-4A76-808B-5FF59F321DCB}">
      <dgm:prSet/>
      <dgm:spPr/>
      <dgm:t>
        <a:bodyPr/>
        <a:lstStyle/>
        <a:p>
          <a:endParaRPr lang="en-US"/>
        </a:p>
      </dgm:t>
    </dgm:pt>
    <dgm:pt modelId="{A99CA90F-1046-4E31-AFF9-51CA77A88C64}">
      <dgm:prSet/>
      <dgm:spPr>
        <a:solidFill>
          <a:srgbClr val="92D050"/>
        </a:solidFill>
        <a:effectLst>
          <a:glow rad="63500">
            <a:schemeClr val="accent5">
              <a:satMod val="175000"/>
              <a:alpha val="40000"/>
            </a:schemeClr>
          </a:glow>
          <a:outerShdw blurRad="50800" dist="38100" dir="2700000" algn="tl" rotWithShape="0">
            <a:prstClr val="black">
              <a:alpha val="40000"/>
            </a:prstClr>
          </a:outerShdw>
        </a:effectLst>
      </dgm:spPr>
      <dgm:t>
        <a:bodyPr/>
        <a:lstStyle/>
        <a:p>
          <a:pPr algn="ctr" rtl="0"/>
          <a:r>
            <a:rPr lang="en-GB" b="1" dirty="0" smtClean="0">
              <a:solidFill>
                <a:schemeClr val="tx2"/>
              </a:solidFill>
            </a:rPr>
            <a:t>OCTOPUS</a:t>
          </a:r>
          <a:endParaRPr lang="en-GB" b="1" dirty="0">
            <a:solidFill>
              <a:schemeClr val="tx2"/>
            </a:solidFill>
          </a:endParaRPr>
        </a:p>
      </dgm:t>
    </dgm:pt>
    <dgm:pt modelId="{618A2FC0-05B4-43C2-9DC8-13752A707E50}" type="parTrans" cxnId="{AA8941AA-A319-4DF7-AE32-7410048F0E8B}">
      <dgm:prSet/>
      <dgm:spPr/>
      <dgm:t>
        <a:bodyPr/>
        <a:lstStyle/>
        <a:p>
          <a:endParaRPr lang="en-US"/>
        </a:p>
      </dgm:t>
    </dgm:pt>
    <dgm:pt modelId="{2B674828-A3B9-4517-A027-BE8E29F73B2A}" type="sibTrans" cxnId="{AA8941AA-A319-4DF7-AE32-7410048F0E8B}">
      <dgm:prSet/>
      <dgm:spPr/>
      <dgm:t>
        <a:bodyPr/>
        <a:lstStyle/>
        <a:p>
          <a:endParaRPr lang="en-US"/>
        </a:p>
      </dgm:t>
    </dgm:pt>
    <dgm:pt modelId="{C81FE52C-11AD-497C-B1DA-2F8EC38B1F79}">
      <dgm:prSet/>
      <dgm:spPr>
        <a:solidFill>
          <a:srgbClr val="92D050"/>
        </a:solidFill>
        <a:effectLst>
          <a:glow rad="63500">
            <a:schemeClr val="accent5">
              <a:satMod val="175000"/>
              <a:alpha val="40000"/>
            </a:schemeClr>
          </a:glow>
          <a:outerShdw blurRad="50800" dist="38100" dir="2700000" algn="tl" rotWithShape="0">
            <a:prstClr val="black">
              <a:alpha val="40000"/>
            </a:prstClr>
          </a:outerShdw>
        </a:effectLst>
      </dgm:spPr>
      <dgm:t>
        <a:bodyPr/>
        <a:lstStyle/>
        <a:p>
          <a:pPr algn="ctr" rtl="0"/>
          <a:r>
            <a:rPr lang="en-GB" b="1" dirty="0" smtClean="0">
              <a:solidFill>
                <a:schemeClr val="tx2"/>
              </a:solidFill>
            </a:rPr>
            <a:t>Data Analysis as a Service</a:t>
          </a:r>
          <a:endParaRPr lang="en-GB" b="1" dirty="0">
            <a:solidFill>
              <a:schemeClr val="tx2"/>
            </a:solidFill>
          </a:endParaRPr>
        </a:p>
      </dgm:t>
    </dgm:pt>
    <dgm:pt modelId="{80177E8C-1CAA-46C2-8E44-D26EA6FD8B35}" type="parTrans" cxnId="{DDF5AC25-1C8A-4DEC-BA1C-8C701D1F5C21}">
      <dgm:prSet/>
      <dgm:spPr/>
      <dgm:t>
        <a:bodyPr/>
        <a:lstStyle/>
        <a:p>
          <a:endParaRPr lang="en-US"/>
        </a:p>
      </dgm:t>
    </dgm:pt>
    <dgm:pt modelId="{E4C99936-DAEF-46CC-A295-44FD68058A3F}" type="sibTrans" cxnId="{DDF5AC25-1C8A-4DEC-BA1C-8C701D1F5C21}">
      <dgm:prSet/>
      <dgm:spPr/>
      <dgm:t>
        <a:bodyPr/>
        <a:lstStyle/>
        <a:p>
          <a:endParaRPr lang="en-US"/>
        </a:p>
      </dgm:t>
    </dgm:pt>
    <dgm:pt modelId="{177E3FC5-EF60-463D-82B2-77129DEA4812}">
      <dgm:prSet/>
      <dgm:spPr>
        <a:solidFill>
          <a:srgbClr val="92D050"/>
        </a:solidFill>
        <a:effectLst>
          <a:glow rad="63500">
            <a:schemeClr val="accent5">
              <a:satMod val="175000"/>
              <a:alpha val="40000"/>
            </a:schemeClr>
          </a:glow>
          <a:outerShdw blurRad="50800" dist="38100" dir="2700000" algn="tl" rotWithShape="0">
            <a:prstClr val="black">
              <a:alpha val="40000"/>
            </a:prstClr>
          </a:outerShdw>
        </a:effectLst>
      </dgm:spPr>
      <dgm:t>
        <a:bodyPr/>
        <a:lstStyle/>
        <a:p>
          <a:pPr algn="ctr" rtl="0"/>
          <a:r>
            <a:rPr lang="en-GB" b="1" dirty="0" smtClean="0">
              <a:solidFill>
                <a:schemeClr val="tx2"/>
              </a:solidFill>
            </a:rPr>
            <a:t>TUX</a:t>
          </a:r>
          <a:endParaRPr lang="en-GB" b="1" dirty="0">
            <a:solidFill>
              <a:schemeClr val="tx2"/>
            </a:solidFill>
          </a:endParaRPr>
        </a:p>
      </dgm:t>
    </dgm:pt>
    <dgm:pt modelId="{7E9D2D64-AA27-447C-B926-D43D969FBCB5}" type="parTrans" cxnId="{740F835F-43A4-437F-971A-E83D83438C8F}">
      <dgm:prSet/>
      <dgm:spPr/>
      <dgm:t>
        <a:bodyPr/>
        <a:lstStyle/>
        <a:p>
          <a:endParaRPr lang="en-US"/>
        </a:p>
      </dgm:t>
    </dgm:pt>
    <dgm:pt modelId="{93A0795D-BB58-4AC2-839D-577E639E5A96}" type="sibTrans" cxnId="{740F835F-43A4-437F-971A-E83D83438C8F}">
      <dgm:prSet/>
      <dgm:spPr/>
      <dgm:t>
        <a:bodyPr/>
        <a:lstStyle/>
        <a:p>
          <a:endParaRPr lang="en-US"/>
        </a:p>
      </dgm:t>
    </dgm:pt>
    <dgm:pt modelId="{5D2BE2A5-5F7B-49DA-A155-116CB406728B}">
      <dgm:prSet/>
      <dgm:spPr>
        <a:solidFill>
          <a:srgbClr val="92D050"/>
        </a:solidFill>
        <a:effectLst>
          <a:glow rad="63500">
            <a:schemeClr val="accent5">
              <a:satMod val="175000"/>
              <a:alpha val="40000"/>
            </a:schemeClr>
          </a:glow>
          <a:outerShdw blurRad="50800" dist="38100" dir="2700000" algn="tl" rotWithShape="0">
            <a:prstClr val="black">
              <a:alpha val="40000"/>
            </a:prstClr>
          </a:outerShdw>
        </a:effectLst>
      </dgm:spPr>
      <dgm:t>
        <a:bodyPr/>
        <a:lstStyle/>
        <a:p>
          <a:pPr algn="ctr" rtl="0"/>
          <a:r>
            <a:rPr lang="en-GB" b="1" dirty="0" smtClean="0">
              <a:solidFill>
                <a:schemeClr val="tx2"/>
              </a:solidFill>
            </a:rPr>
            <a:t>PILOT: Industrial Security</a:t>
          </a:r>
          <a:endParaRPr lang="en-GB" b="1" dirty="0">
            <a:solidFill>
              <a:schemeClr val="tx2"/>
            </a:solidFill>
          </a:endParaRPr>
        </a:p>
      </dgm:t>
    </dgm:pt>
    <dgm:pt modelId="{10C806BE-CE51-45C1-9557-CA2A82AABA85}" type="parTrans" cxnId="{5355188D-4FB6-4F92-A454-AD73E257E547}">
      <dgm:prSet/>
      <dgm:spPr/>
      <dgm:t>
        <a:bodyPr/>
        <a:lstStyle/>
        <a:p>
          <a:endParaRPr lang="en-US"/>
        </a:p>
      </dgm:t>
    </dgm:pt>
    <dgm:pt modelId="{7AA090D4-F3D1-4721-BAEF-6E649159BF4F}" type="sibTrans" cxnId="{5355188D-4FB6-4F92-A454-AD73E257E547}">
      <dgm:prSet/>
      <dgm:spPr/>
      <dgm:t>
        <a:bodyPr/>
        <a:lstStyle/>
        <a:p>
          <a:endParaRPr lang="en-US"/>
        </a:p>
      </dgm:t>
    </dgm:pt>
    <dgm:pt modelId="{3B770A23-3AD8-4A50-BC34-0E07EA41462A}">
      <dgm:prSet/>
      <dgm:spPr>
        <a:solidFill>
          <a:srgbClr val="92D050"/>
        </a:solidFill>
        <a:effectLst>
          <a:glow rad="63500">
            <a:schemeClr val="accent5">
              <a:satMod val="175000"/>
              <a:alpha val="40000"/>
            </a:schemeClr>
          </a:glow>
          <a:outerShdw blurRad="50800" dist="38100" dir="2700000" algn="tl" rotWithShape="0">
            <a:prstClr val="black">
              <a:alpha val="40000"/>
            </a:prstClr>
          </a:outerShdw>
        </a:effectLst>
      </dgm:spPr>
      <dgm:t>
        <a:bodyPr/>
        <a:lstStyle/>
        <a:p>
          <a:pPr algn="ctr" rtl="0"/>
          <a:r>
            <a:rPr lang="en-GB" b="1" dirty="0" smtClean="0">
              <a:solidFill>
                <a:schemeClr val="tx2"/>
              </a:solidFill>
            </a:rPr>
            <a:t>PILOT: Machine Learning</a:t>
          </a:r>
          <a:endParaRPr lang="en-GB" b="1" dirty="0">
            <a:solidFill>
              <a:schemeClr val="tx2"/>
            </a:solidFill>
          </a:endParaRPr>
        </a:p>
      </dgm:t>
    </dgm:pt>
    <dgm:pt modelId="{4057FA6F-EE1F-4302-B646-B90C9D337DD2}" type="parTrans" cxnId="{CB13164D-E8F5-42AA-B5CA-22D98818FC25}">
      <dgm:prSet/>
      <dgm:spPr/>
      <dgm:t>
        <a:bodyPr/>
        <a:lstStyle/>
        <a:p>
          <a:endParaRPr lang="en-US"/>
        </a:p>
      </dgm:t>
    </dgm:pt>
    <dgm:pt modelId="{4F9BB545-F743-4E82-9C3A-02C30742B9D1}" type="sibTrans" cxnId="{CB13164D-E8F5-42AA-B5CA-22D98818FC25}">
      <dgm:prSet/>
      <dgm:spPr/>
      <dgm:t>
        <a:bodyPr/>
        <a:lstStyle/>
        <a:p>
          <a:endParaRPr lang="en-US"/>
        </a:p>
      </dgm:t>
    </dgm:pt>
    <dgm:pt modelId="{3BBF5B51-2167-4FDF-ADE0-844240EDC838}" type="pres">
      <dgm:prSet presAssocID="{871B3599-D9AD-4C06-B975-3BE2E38F49D0}" presName="linear" presStyleCnt="0">
        <dgm:presLayoutVars>
          <dgm:animLvl val="lvl"/>
          <dgm:resizeHandles val="exact"/>
        </dgm:presLayoutVars>
      </dgm:prSet>
      <dgm:spPr/>
      <dgm:t>
        <a:bodyPr/>
        <a:lstStyle/>
        <a:p>
          <a:endParaRPr lang="en-US"/>
        </a:p>
      </dgm:t>
    </dgm:pt>
    <dgm:pt modelId="{70B7D2EA-E039-454F-AE69-AFCE80B08718}" type="pres">
      <dgm:prSet presAssocID="{D0FC8364-7CF1-4D7E-A4A8-51C9EF6E1623}" presName="parentText" presStyleLbl="node1" presStyleIdx="0" presStyleCnt="6">
        <dgm:presLayoutVars>
          <dgm:chMax val="0"/>
          <dgm:bulletEnabled val="1"/>
        </dgm:presLayoutVars>
      </dgm:prSet>
      <dgm:spPr/>
      <dgm:t>
        <a:bodyPr/>
        <a:lstStyle/>
        <a:p>
          <a:endParaRPr lang="en-US"/>
        </a:p>
      </dgm:t>
    </dgm:pt>
    <dgm:pt modelId="{7C8554CF-1457-482C-9105-86DA47496AAA}" type="pres">
      <dgm:prSet presAssocID="{DE8BB8DB-927C-4BF0-B64C-21DBDB16A23F}" presName="spacer" presStyleCnt="0"/>
      <dgm:spPr/>
    </dgm:pt>
    <dgm:pt modelId="{4B0DFC59-FA11-4854-B834-D4327B4D8DB3}" type="pres">
      <dgm:prSet presAssocID="{A99CA90F-1046-4E31-AFF9-51CA77A88C64}" presName="parentText" presStyleLbl="node1" presStyleIdx="1" presStyleCnt="6">
        <dgm:presLayoutVars>
          <dgm:chMax val="0"/>
          <dgm:bulletEnabled val="1"/>
        </dgm:presLayoutVars>
      </dgm:prSet>
      <dgm:spPr/>
      <dgm:t>
        <a:bodyPr/>
        <a:lstStyle/>
        <a:p>
          <a:endParaRPr lang="en-US"/>
        </a:p>
      </dgm:t>
    </dgm:pt>
    <dgm:pt modelId="{79CA2D09-6FAA-4D06-B862-83D0B0D3BB95}" type="pres">
      <dgm:prSet presAssocID="{2B674828-A3B9-4517-A027-BE8E29F73B2A}" presName="spacer" presStyleCnt="0"/>
      <dgm:spPr/>
    </dgm:pt>
    <dgm:pt modelId="{A0F00DFF-75D1-44E5-BAFF-676F611185AA}" type="pres">
      <dgm:prSet presAssocID="{C81FE52C-11AD-497C-B1DA-2F8EC38B1F79}" presName="parentText" presStyleLbl="node1" presStyleIdx="2" presStyleCnt="6">
        <dgm:presLayoutVars>
          <dgm:chMax val="0"/>
          <dgm:bulletEnabled val="1"/>
        </dgm:presLayoutVars>
      </dgm:prSet>
      <dgm:spPr/>
      <dgm:t>
        <a:bodyPr/>
        <a:lstStyle/>
        <a:p>
          <a:endParaRPr lang="en-US"/>
        </a:p>
      </dgm:t>
    </dgm:pt>
    <dgm:pt modelId="{71AB0245-12A8-435A-B083-7847EF4990E3}" type="pres">
      <dgm:prSet presAssocID="{E4C99936-DAEF-46CC-A295-44FD68058A3F}" presName="spacer" presStyleCnt="0"/>
      <dgm:spPr/>
    </dgm:pt>
    <dgm:pt modelId="{FAFDA2AF-6B0D-4C57-98BE-70D0C594E7B3}" type="pres">
      <dgm:prSet presAssocID="{177E3FC5-EF60-463D-82B2-77129DEA4812}" presName="parentText" presStyleLbl="node1" presStyleIdx="3" presStyleCnt="6">
        <dgm:presLayoutVars>
          <dgm:chMax val="0"/>
          <dgm:bulletEnabled val="1"/>
        </dgm:presLayoutVars>
      </dgm:prSet>
      <dgm:spPr/>
      <dgm:t>
        <a:bodyPr/>
        <a:lstStyle/>
        <a:p>
          <a:endParaRPr lang="en-US"/>
        </a:p>
      </dgm:t>
    </dgm:pt>
    <dgm:pt modelId="{FDAD0093-88E4-4061-88BD-B4EA542E792B}" type="pres">
      <dgm:prSet presAssocID="{93A0795D-BB58-4AC2-839D-577E639E5A96}" presName="spacer" presStyleCnt="0"/>
      <dgm:spPr/>
    </dgm:pt>
    <dgm:pt modelId="{D6D4A4A7-3934-4B98-A332-1C2EC6C2CAAF}" type="pres">
      <dgm:prSet presAssocID="{5D2BE2A5-5F7B-49DA-A155-116CB406728B}" presName="parentText" presStyleLbl="node1" presStyleIdx="4" presStyleCnt="6">
        <dgm:presLayoutVars>
          <dgm:chMax val="0"/>
          <dgm:bulletEnabled val="1"/>
        </dgm:presLayoutVars>
      </dgm:prSet>
      <dgm:spPr/>
      <dgm:t>
        <a:bodyPr/>
        <a:lstStyle/>
        <a:p>
          <a:endParaRPr lang="en-US"/>
        </a:p>
      </dgm:t>
    </dgm:pt>
    <dgm:pt modelId="{24536504-B34C-4578-8396-9E0BF8D7D943}" type="pres">
      <dgm:prSet presAssocID="{7AA090D4-F3D1-4721-BAEF-6E649159BF4F}" presName="spacer" presStyleCnt="0"/>
      <dgm:spPr/>
    </dgm:pt>
    <dgm:pt modelId="{7CDCC264-F028-46C8-9726-983365D77AFB}" type="pres">
      <dgm:prSet presAssocID="{3B770A23-3AD8-4A50-BC34-0E07EA41462A}" presName="parentText" presStyleLbl="node1" presStyleIdx="5" presStyleCnt="6">
        <dgm:presLayoutVars>
          <dgm:chMax val="0"/>
          <dgm:bulletEnabled val="1"/>
        </dgm:presLayoutVars>
      </dgm:prSet>
      <dgm:spPr/>
      <dgm:t>
        <a:bodyPr/>
        <a:lstStyle/>
        <a:p>
          <a:endParaRPr lang="en-US"/>
        </a:p>
      </dgm:t>
    </dgm:pt>
  </dgm:ptLst>
  <dgm:cxnLst>
    <dgm:cxn modelId="{AA8941AA-A319-4DF7-AE32-7410048F0E8B}" srcId="{871B3599-D9AD-4C06-B975-3BE2E38F49D0}" destId="{A99CA90F-1046-4E31-AFF9-51CA77A88C64}" srcOrd="1" destOrd="0" parTransId="{618A2FC0-05B4-43C2-9DC8-13752A707E50}" sibTransId="{2B674828-A3B9-4517-A027-BE8E29F73B2A}"/>
    <dgm:cxn modelId="{A4CD1BF8-E1B4-4E61-A65E-C3498BE8783E}" type="presOf" srcId="{C81FE52C-11AD-497C-B1DA-2F8EC38B1F79}" destId="{A0F00DFF-75D1-44E5-BAFF-676F611185AA}" srcOrd="0" destOrd="0" presId="urn:microsoft.com/office/officeart/2005/8/layout/vList2"/>
    <dgm:cxn modelId="{222E28AE-C436-41AC-B382-5C9C08783D98}" type="presOf" srcId="{D0FC8364-7CF1-4D7E-A4A8-51C9EF6E1623}" destId="{70B7D2EA-E039-454F-AE69-AFCE80B08718}" srcOrd="0" destOrd="0" presId="urn:microsoft.com/office/officeart/2005/8/layout/vList2"/>
    <dgm:cxn modelId="{9BDCA612-92CF-44DB-B538-9866EAC92C34}" type="presOf" srcId="{3B770A23-3AD8-4A50-BC34-0E07EA41462A}" destId="{7CDCC264-F028-46C8-9726-983365D77AFB}" srcOrd="0" destOrd="0" presId="urn:microsoft.com/office/officeart/2005/8/layout/vList2"/>
    <dgm:cxn modelId="{ECB2C279-9D62-437B-AE17-3EAA92A23FF5}" type="presOf" srcId="{871B3599-D9AD-4C06-B975-3BE2E38F49D0}" destId="{3BBF5B51-2167-4FDF-ADE0-844240EDC838}" srcOrd="0" destOrd="0" presId="urn:microsoft.com/office/officeart/2005/8/layout/vList2"/>
    <dgm:cxn modelId="{DDF5AC25-1C8A-4DEC-BA1C-8C701D1F5C21}" srcId="{871B3599-D9AD-4C06-B975-3BE2E38F49D0}" destId="{C81FE52C-11AD-497C-B1DA-2F8EC38B1F79}" srcOrd="2" destOrd="0" parTransId="{80177E8C-1CAA-46C2-8E44-D26EA6FD8B35}" sibTransId="{E4C99936-DAEF-46CC-A295-44FD68058A3F}"/>
    <dgm:cxn modelId="{5355188D-4FB6-4F92-A454-AD73E257E547}" srcId="{871B3599-D9AD-4C06-B975-3BE2E38F49D0}" destId="{5D2BE2A5-5F7B-49DA-A155-116CB406728B}" srcOrd="4" destOrd="0" parTransId="{10C806BE-CE51-45C1-9557-CA2A82AABA85}" sibTransId="{7AA090D4-F3D1-4721-BAEF-6E649159BF4F}"/>
    <dgm:cxn modelId="{00CA1E8C-9864-4A81-99FE-3289AF9A4D3B}" type="presOf" srcId="{A99CA90F-1046-4E31-AFF9-51CA77A88C64}" destId="{4B0DFC59-FA11-4854-B834-D4327B4D8DB3}" srcOrd="0" destOrd="0" presId="urn:microsoft.com/office/officeart/2005/8/layout/vList2"/>
    <dgm:cxn modelId="{3E6E06BA-D2A9-48C8-B619-50DF7A1119F0}" type="presOf" srcId="{5D2BE2A5-5F7B-49DA-A155-116CB406728B}" destId="{D6D4A4A7-3934-4B98-A332-1C2EC6C2CAAF}" srcOrd="0" destOrd="0" presId="urn:microsoft.com/office/officeart/2005/8/layout/vList2"/>
    <dgm:cxn modelId="{CB13164D-E8F5-42AA-B5CA-22D98818FC25}" srcId="{871B3599-D9AD-4C06-B975-3BE2E38F49D0}" destId="{3B770A23-3AD8-4A50-BC34-0E07EA41462A}" srcOrd="5" destOrd="0" parTransId="{4057FA6F-EE1F-4302-B646-B90C9D337DD2}" sibTransId="{4F9BB545-F743-4E82-9C3A-02C30742B9D1}"/>
    <dgm:cxn modelId="{E91CE560-3F27-4A76-808B-5FF59F321DCB}" srcId="{871B3599-D9AD-4C06-B975-3BE2E38F49D0}" destId="{D0FC8364-7CF1-4D7E-A4A8-51C9EF6E1623}" srcOrd="0" destOrd="0" parTransId="{FE30EBD6-7FE3-4507-898E-45962A702B7F}" sibTransId="{DE8BB8DB-927C-4BF0-B64C-21DBDB16A23F}"/>
    <dgm:cxn modelId="{A18925FA-76B7-4CA0-82B6-644E761D2574}" type="presOf" srcId="{177E3FC5-EF60-463D-82B2-77129DEA4812}" destId="{FAFDA2AF-6B0D-4C57-98BE-70D0C594E7B3}" srcOrd="0" destOrd="0" presId="urn:microsoft.com/office/officeart/2005/8/layout/vList2"/>
    <dgm:cxn modelId="{740F835F-43A4-437F-971A-E83D83438C8F}" srcId="{871B3599-D9AD-4C06-B975-3BE2E38F49D0}" destId="{177E3FC5-EF60-463D-82B2-77129DEA4812}" srcOrd="3" destOrd="0" parTransId="{7E9D2D64-AA27-447C-B926-D43D969FBCB5}" sibTransId="{93A0795D-BB58-4AC2-839D-577E639E5A96}"/>
    <dgm:cxn modelId="{E7DA96B8-87C7-4509-9B57-0E2E2F654F7C}" type="presParOf" srcId="{3BBF5B51-2167-4FDF-ADE0-844240EDC838}" destId="{70B7D2EA-E039-454F-AE69-AFCE80B08718}" srcOrd="0" destOrd="0" presId="urn:microsoft.com/office/officeart/2005/8/layout/vList2"/>
    <dgm:cxn modelId="{E476A370-78DE-4BFB-9E4C-6C724CEF7CFF}" type="presParOf" srcId="{3BBF5B51-2167-4FDF-ADE0-844240EDC838}" destId="{7C8554CF-1457-482C-9105-86DA47496AAA}" srcOrd="1" destOrd="0" presId="urn:microsoft.com/office/officeart/2005/8/layout/vList2"/>
    <dgm:cxn modelId="{11FE5073-D227-45E9-A8A4-EA31E42836EE}" type="presParOf" srcId="{3BBF5B51-2167-4FDF-ADE0-844240EDC838}" destId="{4B0DFC59-FA11-4854-B834-D4327B4D8DB3}" srcOrd="2" destOrd="0" presId="urn:microsoft.com/office/officeart/2005/8/layout/vList2"/>
    <dgm:cxn modelId="{86F5737F-3F93-44DD-A1EC-C386E235EED2}" type="presParOf" srcId="{3BBF5B51-2167-4FDF-ADE0-844240EDC838}" destId="{79CA2D09-6FAA-4D06-B862-83D0B0D3BB95}" srcOrd="3" destOrd="0" presId="urn:microsoft.com/office/officeart/2005/8/layout/vList2"/>
    <dgm:cxn modelId="{AB02683F-7457-4163-9009-E0B79ACEC75A}" type="presParOf" srcId="{3BBF5B51-2167-4FDF-ADE0-844240EDC838}" destId="{A0F00DFF-75D1-44E5-BAFF-676F611185AA}" srcOrd="4" destOrd="0" presId="urn:microsoft.com/office/officeart/2005/8/layout/vList2"/>
    <dgm:cxn modelId="{0B3260CF-AF87-49BA-AFE2-9D973F34B8AA}" type="presParOf" srcId="{3BBF5B51-2167-4FDF-ADE0-844240EDC838}" destId="{71AB0245-12A8-435A-B083-7847EF4990E3}" srcOrd="5" destOrd="0" presId="urn:microsoft.com/office/officeart/2005/8/layout/vList2"/>
    <dgm:cxn modelId="{4A0EDF66-D21F-4AB1-8DCE-FF578A8A3454}" type="presParOf" srcId="{3BBF5B51-2167-4FDF-ADE0-844240EDC838}" destId="{FAFDA2AF-6B0D-4C57-98BE-70D0C594E7B3}" srcOrd="6" destOrd="0" presId="urn:microsoft.com/office/officeart/2005/8/layout/vList2"/>
    <dgm:cxn modelId="{D10A2851-0492-470C-9192-E37C1CE6C794}" type="presParOf" srcId="{3BBF5B51-2167-4FDF-ADE0-844240EDC838}" destId="{FDAD0093-88E4-4061-88BD-B4EA542E792B}" srcOrd="7" destOrd="0" presId="urn:microsoft.com/office/officeart/2005/8/layout/vList2"/>
    <dgm:cxn modelId="{08EE482E-9560-4EA7-8702-3F1150CFBA9B}" type="presParOf" srcId="{3BBF5B51-2167-4FDF-ADE0-844240EDC838}" destId="{D6D4A4A7-3934-4B98-A332-1C2EC6C2CAAF}" srcOrd="8" destOrd="0" presId="urn:microsoft.com/office/officeart/2005/8/layout/vList2"/>
    <dgm:cxn modelId="{E502B7B8-3AC6-4499-AC2F-25BB8C4ADDA5}" type="presParOf" srcId="{3BBF5B51-2167-4FDF-ADE0-844240EDC838}" destId="{24536504-B34C-4578-8396-9E0BF8D7D943}" srcOrd="9" destOrd="0" presId="urn:microsoft.com/office/officeart/2005/8/layout/vList2"/>
    <dgm:cxn modelId="{8F4D6E84-5412-4115-8F16-D03467C61712}" type="presParOf" srcId="{3BBF5B51-2167-4FDF-ADE0-844240EDC838}" destId="{7CDCC264-F028-46C8-9726-983365D77AFB}" srcOrd="10"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7D2EA-E039-454F-AE69-AFCE80B08718}">
      <dsp:nvSpPr>
        <dsp:cNvPr id="0" name=""/>
        <dsp:cNvSpPr/>
      </dsp:nvSpPr>
      <dsp:spPr>
        <a:xfrm>
          <a:off x="0" y="12595"/>
          <a:ext cx="8134672" cy="725399"/>
        </a:xfrm>
        <a:prstGeom prst="roundRect">
          <a:avLst/>
        </a:prstGeom>
        <a:solidFill>
          <a:srgbClr val="92D050"/>
        </a:solidFill>
        <a:ln w="25400" cap="flat" cmpd="sng" algn="ctr">
          <a:solidFill>
            <a:schemeClr val="lt1">
              <a:hueOff val="0"/>
              <a:satOff val="0"/>
              <a:lumOff val="0"/>
              <a:alphaOff val="0"/>
            </a:schemeClr>
          </a:solidFill>
          <a:prstDash val="solid"/>
        </a:ln>
        <a:effectLst>
          <a:glow rad="63500">
            <a:schemeClr val="accent5">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kern="1200" dirty="0" smtClean="0">
              <a:solidFill>
                <a:schemeClr val="tx2"/>
              </a:solidFill>
            </a:rPr>
            <a:t>Diamond Datastore</a:t>
          </a:r>
          <a:endParaRPr lang="en-GB" sz="3100" b="1" kern="1200" dirty="0">
            <a:solidFill>
              <a:schemeClr val="tx2"/>
            </a:solidFill>
          </a:endParaRPr>
        </a:p>
      </dsp:txBody>
      <dsp:txXfrm>
        <a:off x="35411" y="48006"/>
        <a:ext cx="8063850" cy="654577"/>
      </dsp:txXfrm>
    </dsp:sp>
    <dsp:sp modelId="{4B0DFC59-FA11-4854-B834-D4327B4D8DB3}">
      <dsp:nvSpPr>
        <dsp:cNvPr id="0" name=""/>
        <dsp:cNvSpPr/>
      </dsp:nvSpPr>
      <dsp:spPr>
        <a:xfrm>
          <a:off x="0" y="827275"/>
          <a:ext cx="8134672" cy="725399"/>
        </a:xfrm>
        <a:prstGeom prst="roundRect">
          <a:avLst/>
        </a:prstGeom>
        <a:solidFill>
          <a:srgbClr val="92D050"/>
        </a:solidFill>
        <a:ln w="25400" cap="flat" cmpd="sng" algn="ctr">
          <a:solidFill>
            <a:schemeClr val="lt1">
              <a:hueOff val="0"/>
              <a:satOff val="0"/>
              <a:lumOff val="0"/>
              <a:alphaOff val="0"/>
            </a:schemeClr>
          </a:solidFill>
          <a:prstDash val="solid"/>
        </a:ln>
        <a:effectLst>
          <a:glow rad="63500">
            <a:schemeClr val="accent5">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kern="1200" dirty="0" smtClean="0">
              <a:solidFill>
                <a:schemeClr val="tx2"/>
              </a:solidFill>
            </a:rPr>
            <a:t>OCTOPUS</a:t>
          </a:r>
          <a:endParaRPr lang="en-GB" sz="3100" b="1" kern="1200" dirty="0">
            <a:solidFill>
              <a:schemeClr val="tx2"/>
            </a:solidFill>
          </a:endParaRPr>
        </a:p>
      </dsp:txBody>
      <dsp:txXfrm>
        <a:off x="35411" y="862686"/>
        <a:ext cx="8063850" cy="654577"/>
      </dsp:txXfrm>
    </dsp:sp>
    <dsp:sp modelId="{A0F00DFF-75D1-44E5-BAFF-676F611185AA}">
      <dsp:nvSpPr>
        <dsp:cNvPr id="0" name=""/>
        <dsp:cNvSpPr/>
      </dsp:nvSpPr>
      <dsp:spPr>
        <a:xfrm>
          <a:off x="0" y="1641955"/>
          <a:ext cx="8134672" cy="725399"/>
        </a:xfrm>
        <a:prstGeom prst="roundRect">
          <a:avLst/>
        </a:prstGeom>
        <a:solidFill>
          <a:srgbClr val="92D050"/>
        </a:solidFill>
        <a:ln w="25400" cap="flat" cmpd="sng" algn="ctr">
          <a:solidFill>
            <a:schemeClr val="lt1">
              <a:hueOff val="0"/>
              <a:satOff val="0"/>
              <a:lumOff val="0"/>
              <a:alphaOff val="0"/>
            </a:schemeClr>
          </a:solidFill>
          <a:prstDash val="solid"/>
        </a:ln>
        <a:effectLst>
          <a:glow rad="63500">
            <a:schemeClr val="accent5">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kern="1200" dirty="0" smtClean="0">
              <a:solidFill>
                <a:schemeClr val="tx2"/>
              </a:solidFill>
            </a:rPr>
            <a:t>Data Analysis as a Service</a:t>
          </a:r>
          <a:endParaRPr lang="en-GB" sz="3100" b="1" kern="1200" dirty="0">
            <a:solidFill>
              <a:schemeClr val="tx2"/>
            </a:solidFill>
          </a:endParaRPr>
        </a:p>
      </dsp:txBody>
      <dsp:txXfrm>
        <a:off x="35411" y="1677366"/>
        <a:ext cx="8063850" cy="654577"/>
      </dsp:txXfrm>
    </dsp:sp>
    <dsp:sp modelId="{FAFDA2AF-6B0D-4C57-98BE-70D0C594E7B3}">
      <dsp:nvSpPr>
        <dsp:cNvPr id="0" name=""/>
        <dsp:cNvSpPr/>
      </dsp:nvSpPr>
      <dsp:spPr>
        <a:xfrm>
          <a:off x="0" y="2456635"/>
          <a:ext cx="8134672" cy="725399"/>
        </a:xfrm>
        <a:prstGeom prst="roundRect">
          <a:avLst/>
        </a:prstGeom>
        <a:solidFill>
          <a:srgbClr val="92D050"/>
        </a:solidFill>
        <a:ln w="25400" cap="flat" cmpd="sng" algn="ctr">
          <a:solidFill>
            <a:schemeClr val="lt1">
              <a:hueOff val="0"/>
              <a:satOff val="0"/>
              <a:lumOff val="0"/>
              <a:alphaOff val="0"/>
            </a:schemeClr>
          </a:solidFill>
          <a:prstDash val="solid"/>
        </a:ln>
        <a:effectLst>
          <a:glow rad="63500">
            <a:schemeClr val="accent5">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kern="1200" dirty="0" smtClean="0">
              <a:solidFill>
                <a:schemeClr val="tx2"/>
              </a:solidFill>
            </a:rPr>
            <a:t>TUX</a:t>
          </a:r>
          <a:endParaRPr lang="en-GB" sz="3100" b="1" kern="1200" dirty="0">
            <a:solidFill>
              <a:schemeClr val="tx2"/>
            </a:solidFill>
          </a:endParaRPr>
        </a:p>
      </dsp:txBody>
      <dsp:txXfrm>
        <a:off x="35411" y="2492046"/>
        <a:ext cx="8063850" cy="654577"/>
      </dsp:txXfrm>
    </dsp:sp>
    <dsp:sp modelId="{D6D4A4A7-3934-4B98-A332-1C2EC6C2CAAF}">
      <dsp:nvSpPr>
        <dsp:cNvPr id="0" name=""/>
        <dsp:cNvSpPr/>
      </dsp:nvSpPr>
      <dsp:spPr>
        <a:xfrm>
          <a:off x="0" y="3271315"/>
          <a:ext cx="8134672" cy="725399"/>
        </a:xfrm>
        <a:prstGeom prst="roundRect">
          <a:avLst/>
        </a:prstGeom>
        <a:solidFill>
          <a:srgbClr val="92D050"/>
        </a:solidFill>
        <a:ln w="25400" cap="flat" cmpd="sng" algn="ctr">
          <a:solidFill>
            <a:schemeClr val="lt1">
              <a:hueOff val="0"/>
              <a:satOff val="0"/>
              <a:lumOff val="0"/>
              <a:alphaOff val="0"/>
            </a:schemeClr>
          </a:solidFill>
          <a:prstDash val="solid"/>
        </a:ln>
        <a:effectLst>
          <a:glow rad="63500">
            <a:schemeClr val="accent5">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kern="1200" dirty="0" smtClean="0">
              <a:solidFill>
                <a:schemeClr val="tx2"/>
              </a:solidFill>
            </a:rPr>
            <a:t>PILOT: Industrial Security</a:t>
          </a:r>
          <a:endParaRPr lang="en-GB" sz="3100" b="1" kern="1200" dirty="0">
            <a:solidFill>
              <a:schemeClr val="tx2"/>
            </a:solidFill>
          </a:endParaRPr>
        </a:p>
      </dsp:txBody>
      <dsp:txXfrm>
        <a:off x="35411" y="3306726"/>
        <a:ext cx="8063850" cy="654577"/>
      </dsp:txXfrm>
    </dsp:sp>
    <dsp:sp modelId="{7CDCC264-F028-46C8-9726-983365D77AFB}">
      <dsp:nvSpPr>
        <dsp:cNvPr id="0" name=""/>
        <dsp:cNvSpPr/>
      </dsp:nvSpPr>
      <dsp:spPr>
        <a:xfrm>
          <a:off x="0" y="4085995"/>
          <a:ext cx="8134672" cy="725399"/>
        </a:xfrm>
        <a:prstGeom prst="roundRect">
          <a:avLst/>
        </a:prstGeom>
        <a:solidFill>
          <a:srgbClr val="92D050"/>
        </a:solidFill>
        <a:ln w="25400" cap="flat" cmpd="sng" algn="ctr">
          <a:solidFill>
            <a:schemeClr val="lt1">
              <a:hueOff val="0"/>
              <a:satOff val="0"/>
              <a:lumOff val="0"/>
              <a:alphaOff val="0"/>
            </a:schemeClr>
          </a:solidFill>
          <a:prstDash val="solid"/>
        </a:ln>
        <a:effectLst>
          <a:glow rad="63500">
            <a:schemeClr val="accent5">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kern="1200" dirty="0" smtClean="0">
              <a:solidFill>
                <a:schemeClr val="tx2"/>
              </a:solidFill>
            </a:rPr>
            <a:t>PILOT: Machine Learning</a:t>
          </a:r>
          <a:endParaRPr lang="en-GB" sz="3100" b="1" kern="1200" dirty="0">
            <a:solidFill>
              <a:schemeClr val="tx2"/>
            </a:solidFill>
          </a:endParaRPr>
        </a:p>
      </dsp:txBody>
      <dsp:txXfrm>
        <a:off x="35411" y="4121406"/>
        <a:ext cx="8063850" cy="654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342FD-4A1F-4785-9825-87DE3F11E175}" type="datetimeFigureOut">
              <a:rPr lang="en-GB" smtClean="0"/>
              <a:t>01/04/2019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44B15-B273-4D14-BC66-512FF86B3A71}" type="slidenum">
              <a:rPr lang="en-GB" smtClean="0"/>
              <a:t>‹#›</a:t>
            </a:fld>
            <a:endParaRPr lang="en-GB" dirty="0"/>
          </a:p>
        </p:txBody>
      </p:sp>
    </p:spTree>
    <p:extLst>
      <p:ext uri="{BB962C8B-B14F-4D97-AF65-F5344CB8AC3E}">
        <p14:creationId xmlns:p14="http://schemas.microsoft.com/office/powerpoint/2010/main" val="407036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DDE22F-C014-460F-82F7-581D01BA2AB1}" type="slidenum">
              <a:rPr lang="en-US" altLang="en-US"/>
              <a:pPr>
                <a:defRPr/>
              </a:pPr>
              <a:t>‹#›</a:t>
            </a:fld>
            <a:endParaRPr lang="en-US" altLang="en-US" dirty="0"/>
          </a:p>
        </p:txBody>
      </p:sp>
    </p:spTree>
    <p:extLst>
      <p:ext uri="{BB962C8B-B14F-4D97-AF65-F5344CB8AC3E}">
        <p14:creationId xmlns:p14="http://schemas.microsoft.com/office/powerpoint/2010/main" val="99446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78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1655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98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CCB5BF8-1A70-4D30-9ABA-8CB23703512B}" type="slidenum">
              <a:rPr lang="en-US" altLang="en-US"/>
              <a:pPr>
                <a:defRPr/>
              </a:pPr>
              <a:t>‹#›</a:t>
            </a:fld>
            <a:endParaRPr lang="en-US" altLang="en-US" dirty="0"/>
          </a:p>
        </p:txBody>
      </p:sp>
    </p:spTree>
    <p:extLst>
      <p:ext uri="{BB962C8B-B14F-4D97-AF65-F5344CB8AC3E}">
        <p14:creationId xmlns:p14="http://schemas.microsoft.com/office/powerpoint/2010/main" val="337570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6C7BFCA-D4D3-4D1C-9589-F97061AD4691}" type="slidenum">
              <a:rPr lang="en-US" altLang="en-US"/>
              <a:pPr>
                <a:defRPr/>
              </a:pPr>
              <a:t>‹#›</a:t>
            </a:fld>
            <a:endParaRPr lang="en-US" altLang="en-US" dirty="0"/>
          </a:p>
        </p:txBody>
      </p:sp>
    </p:spTree>
    <p:extLst>
      <p:ext uri="{BB962C8B-B14F-4D97-AF65-F5344CB8AC3E}">
        <p14:creationId xmlns:p14="http://schemas.microsoft.com/office/powerpoint/2010/main" val="353184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5982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356250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66507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5271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6799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8212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85800" y="3929063"/>
            <a:ext cx="7772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Arial" pitchFamily="34" charset="0"/>
                <a:cs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Arial" pitchFamily="34" charset="0"/>
                <a:cs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smtClean="0">
                <a:latin typeface="Arial" panose="020B0604020202020204" pitchFamily="34" charset="0"/>
                <a:cs typeface="Arial" panose="020B0604020202020204" pitchFamily="34" charset="0"/>
              </a:defRPr>
            </a:lvl1pPr>
          </a:lstStyle>
          <a:p>
            <a:pPr>
              <a:defRPr/>
            </a:pPr>
            <a:fld id="{B2769921-897E-46B4-AE14-A6F73C0B05BF}" type="slidenum">
              <a:rPr lang="en-US" altLang="en-US"/>
              <a:pPr>
                <a:defRPr/>
              </a:pPr>
              <a:t>‹#›</a:t>
            </a:fld>
            <a:endParaRPr lang="en-US" altLang="en-US" dirty="0"/>
          </a:p>
        </p:txBody>
      </p:sp>
      <p:pic>
        <p:nvPicPr>
          <p:cNvPr id="1031" name="Picture 19" descr="STFC_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568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a:defRPr/>
            </a:pPr>
            <a:fld id="{4FFAF136-9A6C-4D42-BA38-D598D0F4648B}" type="slidenum">
              <a:rPr lang="en-US"/>
              <a:pPr>
                <a:defRPr/>
              </a:pPr>
              <a:t>‹#›</a:t>
            </a:fld>
            <a:endParaRPr lang="en-US" dirty="0"/>
          </a:p>
        </p:txBody>
      </p:sp>
      <p:pic>
        <p:nvPicPr>
          <p:cNvPr id="2055" name="Picture 19" descr="SCI41098_PPT_Templates_bottom_ST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254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2666134"/>
            <a:ext cx="9144000" cy="1470025"/>
          </a:xfrm>
        </p:spPr>
        <p:txBody>
          <a:bodyPr/>
          <a:lstStyle/>
          <a:p>
            <a:pPr eaLnBrk="1" hangingPunct="1"/>
            <a:r>
              <a:rPr lang="en-US" altLang="en-US" sz="5400" dirty="0" smtClean="0">
                <a:solidFill>
                  <a:srgbClr val="0000FF"/>
                </a:solidFill>
                <a:latin typeface="Calibri" panose="020F0502020204030204" pitchFamily="34" charset="0"/>
              </a:rPr>
              <a:t>FY18 Status and </a:t>
            </a:r>
            <a:r>
              <a:rPr lang="en-US" altLang="en-US" sz="5400" dirty="0" smtClean="0">
                <a:solidFill>
                  <a:srgbClr val="0000FF"/>
                </a:solidFill>
                <a:latin typeface="Calibri" panose="020F0502020204030204" pitchFamily="34" charset="0"/>
              </a:rPr>
              <a:t>FY19 Plans</a:t>
            </a:r>
            <a:endParaRPr lang="en-US" altLang="en-US" sz="5400" dirty="0" smtClean="0">
              <a:solidFill>
                <a:srgbClr val="0000FF"/>
              </a:solidFill>
              <a:latin typeface="Calibri" panose="020F0502020204030204" pitchFamily="34" charset="0"/>
            </a:endParaRPr>
          </a:p>
        </p:txBody>
      </p:sp>
      <p:sp>
        <p:nvSpPr>
          <p:cNvPr id="5" name="Subtitle 2"/>
          <p:cNvSpPr>
            <a:spLocks noGrp="1"/>
          </p:cNvSpPr>
          <p:nvPr>
            <p:ph type="subTitle" idx="1"/>
          </p:nvPr>
        </p:nvSpPr>
        <p:spPr>
          <a:xfrm>
            <a:off x="1371600" y="4274128"/>
            <a:ext cx="6400800" cy="1752600"/>
          </a:xfrm>
        </p:spPr>
        <p:txBody>
          <a:bodyPr/>
          <a:lstStyle/>
          <a:p>
            <a:pPr eaLnBrk="1" hangingPunct="1"/>
            <a:r>
              <a:rPr lang="en-US" altLang="en-US" sz="2800" dirty="0" smtClean="0">
                <a:solidFill>
                  <a:srgbClr val="0070C0"/>
                </a:solidFill>
                <a:latin typeface="Calibri" pitchFamily="34" charset="0"/>
              </a:rPr>
              <a:t>Gordon Brown</a:t>
            </a:r>
          </a:p>
          <a:p>
            <a:pPr eaLnBrk="1" hangingPunct="1"/>
            <a:r>
              <a:rPr lang="en-US" altLang="en-US" dirty="0" smtClean="0">
                <a:latin typeface="Calibri" pitchFamily="34" charset="0"/>
              </a:rPr>
              <a:t> IRIS Face to Face</a:t>
            </a:r>
          </a:p>
          <a:p>
            <a:pPr eaLnBrk="1" hangingPunct="1"/>
            <a:r>
              <a:rPr lang="en-US" altLang="en-US" dirty="0" smtClean="0">
                <a:solidFill>
                  <a:srgbClr val="0070C0"/>
                </a:solidFill>
                <a:latin typeface="Calibri" pitchFamily="34" charset="0"/>
              </a:rPr>
              <a:t>3</a:t>
            </a:r>
            <a:r>
              <a:rPr lang="en-US" altLang="en-US" baseline="30000" dirty="0" smtClean="0">
                <a:solidFill>
                  <a:srgbClr val="0070C0"/>
                </a:solidFill>
                <a:latin typeface="Calibri" pitchFamily="34" charset="0"/>
              </a:rPr>
              <a:t>rd</a:t>
            </a:r>
            <a:r>
              <a:rPr lang="en-US" altLang="en-US" dirty="0" smtClean="0">
                <a:solidFill>
                  <a:srgbClr val="0070C0"/>
                </a:solidFill>
                <a:latin typeface="Calibri" pitchFamily="34" charset="0"/>
              </a:rPr>
              <a:t> </a:t>
            </a:r>
            <a:r>
              <a:rPr lang="en-US" altLang="en-US" dirty="0" smtClean="0">
                <a:solidFill>
                  <a:srgbClr val="0070C0"/>
                </a:solidFill>
                <a:latin typeface="Calibri" pitchFamily="34" charset="0"/>
              </a:rPr>
              <a:t>April 2019</a:t>
            </a:r>
            <a:endParaRPr lang="en-US" altLang="en-US" dirty="0">
              <a:solidFill>
                <a:srgbClr val="0070C0"/>
              </a:solidFill>
              <a:latin typeface="Calibri" pitchFamily="34" charset="0"/>
            </a:endParaRPr>
          </a:p>
        </p:txBody>
      </p:sp>
      <p:pic>
        <p:nvPicPr>
          <p:cNvPr id="4" name="Picture 3"/>
          <p:cNvPicPr>
            <a:picLocks noChangeAspect="1" noChangeArrowheads="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987824" y="542092"/>
            <a:ext cx="3168352" cy="2055058"/>
          </a:xfrm>
          <a:prstGeom prst="rect">
            <a:avLst/>
          </a:prstGeom>
          <a:noFill/>
          <a:ln>
            <a:noFill/>
          </a:ln>
          <a:scene3d>
            <a:camera prst="orthographicFront"/>
            <a:lightRig rig="threePt" dir="t"/>
          </a:scene3d>
          <a:sp3d>
            <a:bevelT w="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39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4"/>
            <a:ext cx="9144000" cy="1143000"/>
          </a:xfrm>
        </p:spPr>
        <p:txBody>
          <a:bodyPr/>
          <a:lstStyle/>
          <a:p>
            <a:pPr>
              <a:defRPr/>
            </a:pPr>
            <a:r>
              <a:rPr lang="en-GB" b="0" dirty="0" smtClean="0"/>
              <a:t>FY18 Projects</a:t>
            </a:r>
            <a:r>
              <a:rPr lang="en-GB" dirty="0" smtClean="0"/>
              <a:t/>
            </a:r>
            <a:br>
              <a:rPr lang="en-GB" dirty="0" smtClean="0"/>
            </a:br>
            <a:r>
              <a:rPr lang="en-GB" dirty="0" smtClean="0">
                <a:solidFill>
                  <a:srgbClr val="92D050"/>
                </a:solidFill>
                <a:latin typeface="Stencil" panose="040409050D0802020404" pitchFamily="82" charset="0"/>
              </a:rPr>
              <a:t>Data Analysis as a Service</a:t>
            </a:r>
            <a:endParaRPr lang="en-GB" dirty="0">
              <a:solidFill>
                <a:srgbClr val="92D050"/>
              </a:solidFill>
              <a:latin typeface="Stencil" panose="040409050D0802020404" pitchFamily="82" charset="0"/>
            </a:endParaRPr>
          </a:p>
        </p:txBody>
      </p:sp>
      <p:sp>
        <p:nvSpPr>
          <p:cNvPr id="15363" name="Content Placeholder 2"/>
          <p:cNvSpPr>
            <a:spLocks noGrp="1"/>
          </p:cNvSpPr>
          <p:nvPr>
            <p:ph idx="1"/>
          </p:nvPr>
        </p:nvSpPr>
        <p:spPr>
          <a:xfrm>
            <a:off x="325581" y="1344902"/>
            <a:ext cx="8134672" cy="4823990"/>
          </a:xfrm>
        </p:spPr>
        <p:txBody>
          <a:bodyPr/>
          <a:lstStyle/>
          <a:p>
            <a:pPr>
              <a:spcBef>
                <a:spcPts val="0"/>
              </a:spcBef>
              <a:spcAft>
                <a:spcPts val="600"/>
              </a:spcAft>
            </a:pPr>
            <a:r>
              <a:rPr lang="en-GB" altLang="en-US" dirty="0" smtClean="0"/>
              <a:t>Bringing data, software and processing together</a:t>
            </a:r>
          </a:p>
          <a:p>
            <a:pPr>
              <a:spcBef>
                <a:spcPts val="0"/>
              </a:spcBef>
              <a:spcAft>
                <a:spcPts val="600"/>
              </a:spcAft>
            </a:pPr>
            <a:r>
              <a:rPr lang="en-GB" altLang="en-US" dirty="0" smtClean="0"/>
              <a:t>ALC Funding: </a:t>
            </a:r>
            <a:r>
              <a:rPr lang="en-GB" altLang="en-US" dirty="0" smtClean="0"/>
              <a:t>Developer, Services Manager &amp; Technical </a:t>
            </a:r>
            <a:r>
              <a:rPr lang="en-GB" altLang="en-US" dirty="0" smtClean="0"/>
              <a:t>Project Manager</a:t>
            </a:r>
          </a:p>
          <a:p>
            <a:pPr>
              <a:spcBef>
                <a:spcPts val="0"/>
              </a:spcBef>
              <a:spcAft>
                <a:spcPts val="600"/>
              </a:spcAft>
            </a:pPr>
            <a:r>
              <a:rPr lang="en-GB" altLang="en-US" dirty="0" smtClean="0"/>
              <a:t>Completed work</a:t>
            </a:r>
          </a:p>
          <a:p>
            <a:pPr lvl="1">
              <a:spcBef>
                <a:spcPts val="0"/>
              </a:spcBef>
              <a:spcAft>
                <a:spcPts val="0"/>
              </a:spcAft>
            </a:pPr>
            <a:r>
              <a:rPr lang="en-GB" altLang="en-US" dirty="0" smtClean="0"/>
              <a:t>Data </a:t>
            </a:r>
            <a:r>
              <a:rPr lang="en-GB" altLang="en-US" dirty="0"/>
              <a:t>Movement </a:t>
            </a:r>
            <a:r>
              <a:rPr lang="en-GB" altLang="en-US" dirty="0" smtClean="0"/>
              <a:t>Service </a:t>
            </a:r>
            <a:r>
              <a:rPr lang="en-GB" altLang="en-US" dirty="0" smtClean="0"/>
              <a:t>Project to move </a:t>
            </a:r>
            <a:r>
              <a:rPr lang="en-GB" altLang="en-US" dirty="0"/>
              <a:t>data and the associated permissions nearer to the </a:t>
            </a:r>
            <a:r>
              <a:rPr lang="en-GB" altLang="en-US" dirty="0" smtClean="0"/>
              <a:t>VM</a:t>
            </a:r>
          </a:p>
          <a:p>
            <a:pPr lvl="1">
              <a:spcBef>
                <a:spcPts val="0"/>
              </a:spcBef>
              <a:spcAft>
                <a:spcPts val="0"/>
              </a:spcAft>
            </a:pPr>
            <a:r>
              <a:rPr lang="en-GB" altLang="en-US" dirty="0" smtClean="0"/>
              <a:t>New environments for ISIS</a:t>
            </a:r>
            <a:endParaRPr lang="en-GB" altLang="en-US" dirty="0" smtClean="0"/>
          </a:p>
          <a:p>
            <a:pPr>
              <a:spcAft>
                <a:spcPts val="600"/>
              </a:spcAft>
            </a:pPr>
            <a:r>
              <a:rPr lang="en-GB" altLang="en-US" dirty="0" smtClean="0"/>
              <a:t>Upcoming</a:t>
            </a:r>
            <a:endParaRPr lang="en-GB" altLang="en-US" dirty="0" smtClean="0"/>
          </a:p>
          <a:p>
            <a:pPr lvl="1">
              <a:spcBef>
                <a:spcPts val="0"/>
              </a:spcBef>
              <a:spcAft>
                <a:spcPts val="0"/>
              </a:spcAft>
            </a:pPr>
            <a:r>
              <a:rPr lang="en-GB" altLang="en-US" dirty="0"/>
              <a:t>E</a:t>
            </a:r>
            <a:r>
              <a:rPr lang="en-GB" altLang="en-US" dirty="0"/>
              <a:t>xploring </a:t>
            </a:r>
            <a:r>
              <a:rPr lang="en-GB" altLang="en-US" dirty="0"/>
              <a:t>using external </a:t>
            </a:r>
            <a:r>
              <a:rPr lang="en-GB" altLang="en-US" dirty="0"/>
              <a:t>clouds</a:t>
            </a:r>
          </a:p>
          <a:p>
            <a:pPr lvl="1">
              <a:spcBef>
                <a:spcPts val="0"/>
              </a:spcBef>
              <a:spcAft>
                <a:spcPts val="0"/>
              </a:spcAft>
            </a:pPr>
            <a:r>
              <a:rPr lang="en-GB" altLang="en-US" dirty="0"/>
              <a:t>E</a:t>
            </a:r>
            <a:r>
              <a:rPr lang="en-GB" altLang="en-US" dirty="0"/>
              <a:t>xtending </a:t>
            </a:r>
            <a:r>
              <a:rPr lang="en-GB" altLang="en-US" dirty="0"/>
              <a:t>the range and type of experimental techniques environments </a:t>
            </a:r>
            <a:r>
              <a:rPr lang="en-GB" altLang="en-US" dirty="0" smtClean="0"/>
              <a:t>available</a:t>
            </a:r>
            <a:endParaRPr lang="en-GB" altLang="en-US" dirty="0"/>
          </a:p>
          <a:p>
            <a:pPr lvl="1">
              <a:spcBef>
                <a:spcPts val="0"/>
              </a:spcBef>
              <a:spcAft>
                <a:spcPts val="0"/>
              </a:spcAft>
            </a:pPr>
            <a:r>
              <a:rPr lang="en-GB" altLang="en-US" dirty="0"/>
              <a:t>Service </a:t>
            </a:r>
            <a:r>
              <a:rPr lang="en-GB" altLang="en-US" dirty="0"/>
              <a:t>and production readiness continues</a:t>
            </a:r>
          </a:p>
          <a:p>
            <a:pPr lvl="1">
              <a:spcBef>
                <a:spcPts val="0"/>
              </a:spcBef>
              <a:spcAft>
                <a:spcPts val="0"/>
              </a:spcAft>
            </a:pPr>
            <a:endParaRPr lang="en-GB" altLang="en-US" dirty="0"/>
          </a:p>
        </p:txBody>
      </p:sp>
    </p:spTree>
    <p:extLst>
      <p:ext uri="{BB962C8B-B14F-4D97-AF65-F5344CB8AC3E}">
        <p14:creationId xmlns:p14="http://schemas.microsoft.com/office/powerpoint/2010/main" val="389830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4"/>
            <a:ext cx="9144000" cy="1143000"/>
          </a:xfrm>
        </p:spPr>
        <p:txBody>
          <a:bodyPr/>
          <a:lstStyle/>
          <a:p>
            <a:pPr>
              <a:defRPr/>
            </a:pPr>
            <a:r>
              <a:rPr lang="en-GB" b="0" dirty="0" smtClean="0"/>
              <a:t>FY18 Projects</a:t>
            </a:r>
            <a:r>
              <a:rPr lang="en-GB" dirty="0" smtClean="0"/>
              <a:t/>
            </a:r>
            <a:br>
              <a:rPr lang="en-GB" dirty="0" smtClean="0"/>
            </a:br>
            <a:r>
              <a:rPr lang="en-GB" dirty="0" smtClean="0">
                <a:solidFill>
                  <a:srgbClr val="92D050"/>
                </a:solidFill>
                <a:latin typeface="Stencil" panose="040409050D0802020404" pitchFamily="82" charset="0"/>
              </a:rPr>
              <a:t>Data Analysis as a Service</a:t>
            </a:r>
            <a:endParaRPr lang="en-GB" dirty="0">
              <a:solidFill>
                <a:srgbClr val="92D050"/>
              </a:solidFill>
              <a:latin typeface="Stencil" panose="040409050D0802020404" pitchFamily="82" charset="0"/>
            </a:endParaRPr>
          </a:p>
        </p:txBody>
      </p:sp>
      <p:sp>
        <p:nvSpPr>
          <p:cNvPr id="15363" name="Content Placeholder 2"/>
          <p:cNvSpPr>
            <a:spLocks noGrp="1"/>
          </p:cNvSpPr>
          <p:nvPr>
            <p:ph idx="1"/>
          </p:nvPr>
        </p:nvSpPr>
        <p:spPr>
          <a:xfrm>
            <a:off x="325581" y="1344902"/>
            <a:ext cx="8134672" cy="4823990"/>
          </a:xfrm>
        </p:spPr>
        <p:txBody>
          <a:bodyPr/>
          <a:lstStyle/>
          <a:p>
            <a:pPr>
              <a:spcAft>
                <a:spcPts val="600"/>
              </a:spcAft>
            </a:pPr>
            <a:r>
              <a:rPr lang="en-GB" altLang="en-US" dirty="0" smtClean="0"/>
              <a:t>Moving DAaaS to production for ISIS (IDAaaS)</a:t>
            </a:r>
          </a:p>
          <a:p>
            <a:pPr>
              <a:spcAft>
                <a:spcPts val="600"/>
              </a:spcAft>
            </a:pPr>
            <a:r>
              <a:rPr lang="en-GB" altLang="en-US" dirty="0" smtClean="0"/>
              <a:t>Status</a:t>
            </a:r>
          </a:p>
          <a:p>
            <a:pPr lvl="1">
              <a:spcBef>
                <a:spcPts val="0"/>
              </a:spcBef>
              <a:spcAft>
                <a:spcPts val="0"/>
              </a:spcAft>
            </a:pPr>
            <a:r>
              <a:rPr lang="en-GB" altLang="en-US" dirty="0"/>
              <a:t>Two environment completed (Excitations </a:t>
            </a:r>
            <a:r>
              <a:rPr lang="en-GB" altLang="en-US" dirty="0" smtClean="0"/>
              <a:t>and WISH), more to follow</a:t>
            </a:r>
            <a:endParaRPr lang="en-GB" altLang="en-US" dirty="0"/>
          </a:p>
          <a:p>
            <a:pPr lvl="1">
              <a:spcBef>
                <a:spcPts val="0"/>
              </a:spcBef>
              <a:spcAft>
                <a:spcPts val="0"/>
              </a:spcAft>
            </a:pPr>
            <a:r>
              <a:rPr lang="en-GB" altLang="en-US" dirty="0" smtClean="0"/>
              <a:t>Focus on production </a:t>
            </a:r>
            <a:r>
              <a:rPr lang="en-GB" altLang="en-US" dirty="0"/>
              <a:t>readiness and service </a:t>
            </a:r>
            <a:r>
              <a:rPr lang="en-GB" altLang="en-US" dirty="0" smtClean="0"/>
              <a:t>management</a:t>
            </a:r>
            <a:endParaRPr lang="en-GB" altLang="en-US" dirty="0"/>
          </a:p>
          <a:p>
            <a:pPr lvl="1">
              <a:spcBef>
                <a:spcPts val="0"/>
              </a:spcBef>
              <a:spcAft>
                <a:spcPts val="0"/>
              </a:spcAft>
            </a:pPr>
            <a:r>
              <a:rPr lang="en-GB" altLang="en-US" dirty="0" smtClean="0"/>
              <a:t>Used </a:t>
            </a:r>
            <a:r>
              <a:rPr lang="en-GB" altLang="en-US" dirty="0"/>
              <a:t>the </a:t>
            </a:r>
            <a:r>
              <a:rPr lang="en-GB" altLang="en-US" dirty="0" smtClean="0"/>
              <a:t>February </a:t>
            </a:r>
            <a:r>
              <a:rPr lang="en-GB" altLang="en-US" dirty="0"/>
              <a:t>beam time for assessing service </a:t>
            </a:r>
            <a:r>
              <a:rPr lang="en-GB" altLang="en-US" dirty="0" smtClean="0"/>
              <a:t>readiness </a:t>
            </a:r>
            <a:r>
              <a:rPr lang="en-GB" altLang="en-US" dirty="0" smtClean="0"/>
              <a:t>with on-call to follow</a:t>
            </a:r>
          </a:p>
          <a:p>
            <a:pPr>
              <a:spcBef>
                <a:spcPts val="1200"/>
              </a:spcBef>
              <a:spcAft>
                <a:spcPts val="0"/>
              </a:spcAft>
            </a:pPr>
            <a:r>
              <a:rPr lang="en-GB" altLang="en-US" dirty="0" smtClean="0"/>
              <a:t>Staff</a:t>
            </a:r>
          </a:p>
          <a:p>
            <a:pPr lvl="1">
              <a:spcBef>
                <a:spcPts val="600"/>
              </a:spcBef>
              <a:spcAft>
                <a:spcPts val="0"/>
              </a:spcAft>
            </a:pPr>
            <a:r>
              <a:rPr lang="en-GB" altLang="en-US" dirty="0" smtClean="0"/>
              <a:t>New ALC Technical Project Manager (Lesley Mansfield)</a:t>
            </a:r>
          </a:p>
          <a:p>
            <a:pPr lvl="1">
              <a:spcBef>
                <a:spcPts val="600"/>
              </a:spcBef>
              <a:spcAft>
                <a:spcPts val="0"/>
              </a:spcAft>
            </a:pPr>
            <a:r>
              <a:rPr lang="en-GB" altLang="en-US" dirty="0" smtClean="0"/>
              <a:t>New ALC Services Manager (Julimar Romero)</a:t>
            </a:r>
          </a:p>
          <a:p>
            <a:pPr lvl="1">
              <a:spcBef>
                <a:spcPts val="600"/>
              </a:spcBef>
              <a:spcAft>
                <a:spcPts val="0"/>
              </a:spcAft>
            </a:pPr>
            <a:r>
              <a:rPr lang="en-GB" altLang="en-US" dirty="0" smtClean="0"/>
              <a:t>New technical staff in place (Jeremy Spencer)</a:t>
            </a:r>
            <a:endParaRPr lang="en-GB" altLang="en-US" dirty="0"/>
          </a:p>
        </p:txBody>
      </p:sp>
    </p:spTree>
    <p:extLst>
      <p:ext uri="{BB962C8B-B14F-4D97-AF65-F5344CB8AC3E}">
        <p14:creationId xmlns:p14="http://schemas.microsoft.com/office/powerpoint/2010/main" val="1015449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4"/>
            <a:ext cx="9144000" cy="1143000"/>
          </a:xfrm>
        </p:spPr>
        <p:txBody>
          <a:bodyPr/>
          <a:lstStyle/>
          <a:p>
            <a:pPr>
              <a:defRPr/>
            </a:pPr>
            <a:r>
              <a:rPr lang="en-GB" b="0" dirty="0" smtClean="0"/>
              <a:t>FY18 Projects</a:t>
            </a:r>
            <a:r>
              <a:rPr lang="en-GB" dirty="0" smtClean="0"/>
              <a:t/>
            </a:r>
            <a:br>
              <a:rPr lang="en-GB" dirty="0" smtClean="0"/>
            </a:br>
            <a:r>
              <a:rPr lang="en-GB" dirty="0" smtClean="0">
                <a:solidFill>
                  <a:srgbClr val="92D050"/>
                </a:solidFill>
                <a:latin typeface="Stencil" panose="040409050D0802020404" pitchFamily="82" charset="0"/>
              </a:rPr>
              <a:t>OCTOPUS</a:t>
            </a:r>
            <a:endParaRPr lang="en-GB" dirty="0">
              <a:solidFill>
                <a:srgbClr val="92D050"/>
              </a:solidFill>
              <a:latin typeface="Stencil" panose="040409050D0802020404" pitchFamily="82" charset="0"/>
            </a:endParaRPr>
          </a:p>
        </p:txBody>
      </p:sp>
      <p:sp>
        <p:nvSpPr>
          <p:cNvPr id="15363" name="Content Placeholder 2"/>
          <p:cNvSpPr>
            <a:spLocks noGrp="1"/>
          </p:cNvSpPr>
          <p:nvPr>
            <p:ph idx="1"/>
          </p:nvPr>
        </p:nvSpPr>
        <p:spPr>
          <a:xfrm>
            <a:off x="325581" y="1344902"/>
            <a:ext cx="8134672" cy="4823990"/>
          </a:xfrm>
        </p:spPr>
        <p:txBody>
          <a:bodyPr/>
          <a:lstStyle/>
          <a:p>
            <a:pPr>
              <a:spcAft>
                <a:spcPts val="600"/>
              </a:spcAft>
            </a:pPr>
            <a:r>
              <a:rPr lang="en-GB" altLang="en-US" dirty="0" smtClean="0"/>
              <a:t>Based in Central Laser Facility, Octopus is an </a:t>
            </a:r>
            <a:r>
              <a:rPr lang="en-GB" altLang="en-US" dirty="0"/>
              <a:t>imaging cluster </a:t>
            </a:r>
            <a:r>
              <a:rPr lang="en-GB" altLang="en-US" dirty="0" smtClean="0"/>
              <a:t>offering </a:t>
            </a:r>
            <a:r>
              <a:rPr lang="en-GB" altLang="en-US" dirty="0"/>
              <a:t>a range of imaging techniques including multidimensional single molecule microscopy, confocal microscopy and optical </a:t>
            </a:r>
            <a:r>
              <a:rPr lang="en-GB" altLang="en-US" dirty="0" smtClean="0"/>
              <a:t>profilometry</a:t>
            </a:r>
            <a:endParaRPr lang="en-GB" altLang="en-US" dirty="0"/>
          </a:p>
          <a:p>
            <a:pPr>
              <a:spcAft>
                <a:spcPts val="600"/>
              </a:spcAft>
            </a:pPr>
            <a:r>
              <a:rPr lang="en-GB" altLang="en-US" dirty="0" smtClean="0"/>
              <a:t>ALC Funding: Developers &amp; SysAdmins for data workflow</a:t>
            </a:r>
          </a:p>
          <a:p>
            <a:pPr>
              <a:spcAft>
                <a:spcPts val="600"/>
              </a:spcAft>
            </a:pPr>
            <a:r>
              <a:rPr lang="en-GB" altLang="en-US" dirty="0" smtClean="0"/>
              <a:t>Completed work</a:t>
            </a:r>
          </a:p>
          <a:p>
            <a:pPr lvl="1">
              <a:spcBef>
                <a:spcPts val="0"/>
              </a:spcBef>
              <a:spcAft>
                <a:spcPts val="600"/>
              </a:spcAft>
            </a:pPr>
            <a:r>
              <a:rPr lang="en-GB" altLang="en-US" dirty="0" smtClean="0"/>
              <a:t>Unify </a:t>
            </a:r>
            <a:r>
              <a:rPr lang="en-GB" altLang="en-US" dirty="0" smtClean="0"/>
              <a:t>authentication</a:t>
            </a:r>
            <a:endParaRPr lang="en-GB" altLang="en-US" dirty="0" smtClean="0"/>
          </a:p>
          <a:p>
            <a:pPr lvl="1">
              <a:spcBef>
                <a:spcPts val="0"/>
              </a:spcBef>
              <a:spcAft>
                <a:spcPts val="600"/>
              </a:spcAft>
            </a:pPr>
            <a:r>
              <a:rPr lang="en-GB" altLang="en-US" dirty="0" smtClean="0"/>
              <a:t>Build </a:t>
            </a:r>
            <a:r>
              <a:rPr lang="en-GB" altLang="en-US" dirty="0"/>
              <a:t>a system </a:t>
            </a:r>
            <a:r>
              <a:rPr lang="en-GB" altLang="en-US" dirty="0" smtClean="0"/>
              <a:t>where </a:t>
            </a:r>
            <a:r>
              <a:rPr lang="en-GB" altLang="en-US" dirty="0"/>
              <a:t>OCTOPUS users can use the SCARF </a:t>
            </a:r>
            <a:r>
              <a:rPr lang="en-GB" altLang="en-US" dirty="0" smtClean="0"/>
              <a:t>CPUs and GPUs to get </a:t>
            </a:r>
            <a:r>
              <a:rPr lang="en-GB" altLang="en-US" dirty="0"/>
              <a:t>on-the-fly </a:t>
            </a:r>
            <a:r>
              <a:rPr lang="en-GB" altLang="en-US" dirty="0" smtClean="0"/>
              <a:t>analysis</a:t>
            </a:r>
          </a:p>
          <a:p>
            <a:pPr>
              <a:spcAft>
                <a:spcPts val="600"/>
              </a:spcAft>
            </a:pPr>
            <a:r>
              <a:rPr lang="en-GB" altLang="en-US" dirty="0" smtClean="0"/>
              <a:t>Integrate with Data Analysis as a Service</a:t>
            </a:r>
          </a:p>
          <a:p>
            <a:pPr>
              <a:spcBef>
                <a:spcPts val="1200"/>
              </a:spcBef>
              <a:spcAft>
                <a:spcPts val="600"/>
              </a:spcAft>
            </a:pPr>
            <a:r>
              <a:rPr lang="en-GB" altLang="en-US" dirty="0" smtClean="0"/>
              <a:t>Continue data modelling</a:t>
            </a:r>
            <a:endParaRPr lang="en-GB" altLang="en-US" dirty="0"/>
          </a:p>
        </p:txBody>
      </p:sp>
    </p:spTree>
    <p:extLst>
      <p:ext uri="{BB962C8B-B14F-4D97-AF65-F5344CB8AC3E}">
        <p14:creationId xmlns:p14="http://schemas.microsoft.com/office/powerpoint/2010/main" val="3217904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4"/>
            <a:ext cx="9144000" cy="1143000"/>
          </a:xfrm>
        </p:spPr>
        <p:txBody>
          <a:bodyPr/>
          <a:lstStyle/>
          <a:p>
            <a:pPr>
              <a:defRPr/>
            </a:pPr>
            <a:r>
              <a:rPr lang="en-GB" b="0" dirty="0" smtClean="0"/>
              <a:t>FY18 Projects</a:t>
            </a:r>
            <a:r>
              <a:rPr lang="en-GB" dirty="0" smtClean="0"/>
              <a:t/>
            </a:r>
            <a:br>
              <a:rPr lang="en-GB" dirty="0" smtClean="0"/>
            </a:br>
            <a:r>
              <a:rPr lang="en-GB" dirty="0" smtClean="0">
                <a:solidFill>
                  <a:srgbClr val="92D050"/>
                </a:solidFill>
                <a:latin typeface="Stencil" panose="040409050D0802020404" pitchFamily="82" charset="0"/>
              </a:rPr>
              <a:t>TUX</a:t>
            </a:r>
            <a:endParaRPr lang="en-GB" dirty="0">
              <a:solidFill>
                <a:srgbClr val="92D050"/>
              </a:solidFill>
              <a:latin typeface="Stencil" panose="040409050D0802020404" pitchFamily="82" charset="0"/>
            </a:endParaRPr>
          </a:p>
        </p:txBody>
      </p:sp>
      <p:sp>
        <p:nvSpPr>
          <p:cNvPr id="15363" name="Content Placeholder 2"/>
          <p:cNvSpPr>
            <a:spLocks noGrp="1"/>
          </p:cNvSpPr>
          <p:nvPr>
            <p:ph idx="1"/>
          </p:nvPr>
        </p:nvSpPr>
        <p:spPr>
          <a:xfrm>
            <a:off x="344055" y="1585048"/>
            <a:ext cx="8134672" cy="4823990"/>
          </a:xfrm>
        </p:spPr>
        <p:txBody>
          <a:bodyPr/>
          <a:lstStyle/>
          <a:p>
            <a:pPr>
              <a:spcAft>
                <a:spcPts val="600"/>
              </a:spcAft>
            </a:pPr>
            <a:r>
              <a:rPr lang="en-GB" altLang="en-US" dirty="0" smtClean="0"/>
              <a:t>Providing a streamlined </a:t>
            </a:r>
            <a:r>
              <a:rPr lang="en-GB" altLang="en-US" dirty="0"/>
              <a:t>tomography processing solution to the UK facilities, as well as the wider Imaging </a:t>
            </a:r>
            <a:r>
              <a:rPr lang="en-GB" altLang="en-US" dirty="0" smtClean="0"/>
              <a:t>community</a:t>
            </a:r>
          </a:p>
          <a:p>
            <a:pPr>
              <a:spcAft>
                <a:spcPts val="600"/>
              </a:spcAft>
            </a:pPr>
            <a:r>
              <a:rPr lang="en-GB" altLang="en-US" dirty="0" smtClean="0"/>
              <a:t>ALC Funding: Developer</a:t>
            </a:r>
          </a:p>
          <a:p>
            <a:pPr>
              <a:spcAft>
                <a:spcPts val="600"/>
              </a:spcAft>
            </a:pPr>
            <a:r>
              <a:rPr lang="en-GB" altLang="en-US" dirty="0" smtClean="0"/>
              <a:t>Current status</a:t>
            </a:r>
          </a:p>
          <a:p>
            <a:pPr lvl="1">
              <a:spcAft>
                <a:spcPts val="600"/>
              </a:spcAft>
            </a:pPr>
            <a:r>
              <a:rPr lang="en-GB" altLang="en-US" dirty="0" smtClean="0"/>
              <a:t>Two </a:t>
            </a:r>
            <a:r>
              <a:rPr lang="en-GB" altLang="en-US" dirty="0"/>
              <a:t>project meetings have been conducted, the kick off and </a:t>
            </a:r>
            <a:r>
              <a:rPr lang="en-GB" altLang="en-US" dirty="0" smtClean="0"/>
              <a:t>first </a:t>
            </a:r>
            <a:r>
              <a:rPr lang="en-GB" altLang="en-US" dirty="0"/>
              <a:t>project meeting, these have been well received and a clear plan </a:t>
            </a:r>
            <a:r>
              <a:rPr lang="en-GB" altLang="en-US" dirty="0" smtClean="0"/>
              <a:t>proposed</a:t>
            </a:r>
            <a:endParaRPr lang="en-GB" altLang="en-US" dirty="0"/>
          </a:p>
          <a:p>
            <a:pPr lvl="1">
              <a:spcAft>
                <a:spcPts val="600"/>
              </a:spcAft>
            </a:pPr>
            <a:r>
              <a:rPr lang="en-GB" altLang="en-US" dirty="0" smtClean="0"/>
              <a:t>Work started on </a:t>
            </a:r>
            <a:r>
              <a:rPr lang="en-GB" altLang="en-US" dirty="0"/>
              <a:t>the </a:t>
            </a:r>
            <a:r>
              <a:rPr lang="en-GB" altLang="en-US" dirty="0" smtClean="0"/>
              <a:t>web-based </a:t>
            </a:r>
            <a:r>
              <a:rPr lang="en-GB" altLang="en-US" dirty="0"/>
              <a:t>User </a:t>
            </a:r>
            <a:r>
              <a:rPr lang="en-GB" altLang="en-US" dirty="0" smtClean="0"/>
              <a:t>Interface </a:t>
            </a:r>
            <a:r>
              <a:rPr lang="en-GB" altLang="en-US" dirty="0"/>
              <a:t>for </a:t>
            </a:r>
            <a:r>
              <a:rPr lang="en-GB" altLang="en-US" dirty="0" smtClean="0"/>
              <a:t>Savu</a:t>
            </a:r>
            <a:endParaRPr lang="en-GB" altLang="en-US" dirty="0"/>
          </a:p>
          <a:p>
            <a:pPr lvl="1">
              <a:spcAft>
                <a:spcPts val="600"/>
              </a:spcAft>
            </a:pPr>
            <a:r>
              <a:rPr lang="en-GB" altLang="en-US" dirty="0" smtClean="0"/>
              <a:t>Work </a:t>
            </a:r>
            <a:r>
              <a:rPr lang="en-GB" altLang="en-US" dirty="0"/>
              <a:t>on better integration of CCPi tools with Savu, specifically the regularisation toolbox which works well with Neutron </a:t>
            </a:r>
            <a:r>
              <a:rPr lang="en-GB" altLang="en-US" dirty="0" smtClean="0"/>
              <a:t>Data</a:t>
            </a:r>
            <a:endParaRPr lang="en-GB" altLang="en-US" dirty="0"/>
          </a:p>
          <a:p>
            <a:pPr lvl="1">
              <a:spcAft>
                <a:spcPts val="600"/>
              </a:spcAft>
            </a:pPr>
            <a:endParaRPr lang="en-GB" altLang="en-US" dirty="0" smtClean="0"/>
          </a:p>
          <a:p>
            <a:pPr>
              <a:spcAft>
                <a:spcPts val="600"/>
              </a:spcAft>
            </a:pPr>
            <a:endParaRPr lang="en-GB" altLang="en-US" dirty="0"/>
          </a:p>
        </p:txBody>
      </p:sp>
    </p:spTree>
    <p:extLst>
      <p:ext uri="{BB962C8B-B14F-4D97-AF65-F5344CB8AC3E}">
        <p14:creationId xmlns:p14="http://schemas.microsoft.com/office/powerpoint/2010/main" val="177018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4"/>
            <a:ext cx="9144000" cy="1143000"/>
          </a:xfrm>
        </p:spPr>
        <p:txBody>
          <a:bodyPr/>
          <a:lstStyle/>
          <a:p>
            <a:pPr>
              <a:defRPr/>
            </a:pPr>
            <a:r>
              <a:rPr lang="en-GB" b="0" dirty="0" smtClean="0"/>
              <a:t>FY18 Projects</a:t>
            </a:r>
            <a:r>
              <a:rPr lang="en-GB" dirty="0" smtClean="0"/>
              <a:t/>
            </a:r>
            <a:br>
              <a:rPr lang="en-GB" dirty="0" smtClean="0"/>
            </a:br>
            <a:r>
              <a:rPr lang="en-GB" dirty="0" smtClean="0">
                <a:solidFill>
                  <a:srgbClr val="92D050"/>
                </a:solidFill>
                <a:latin typeface="Stencil" panose="040409050D0802020404" pitchFamily="82" charset="0"/>
              </a:rPr>
              <a:t>PILOT: MACHINE LEARNING</a:t>
            </a:r>
            <a:endParaRPr lang="en-GB" dirty="0">
              <a:solidFill>
                <a:srgbClr val="92D050"/>
              </a:solidFill>
              <a:latin typeface="Stencil" panose="040409050D0802020404" pitchFamily="82" charset="0"/>
            </a:endParaRPr>
          </a:p>
        </p:txBody>
      </p:sp>
      <p:sp>
        <p:nvSpPr>
          <p:cNvPr id="15363" name="Content Placeholder 2"/>
          <p:cNvSpPr>
            <a:spLocks noGrp="1"/>
          </p:cNvSpPr>
          <p:nvPr>
            <p:ph idx="1"/>
          </p:nvPr>
        </p:nvSpPr>
        <p:spPr>
          <a:xfrm>
            <a:off x="344055" y="1585048"/>
            <a:ext cx="8134672" cy="4823990"/>
          </a:xfrm>
        </p:spPr>
        <p:txBody>
          <a:bodyPr/>
          <a:lstStyle/>
          <a:p>
            <a:pPr>
              <a:spcAft>
                <a:spcPts val="600"/>
              </a:spcAft>
            </a:pPr>
            <a:r>
              <a:rPr lang="en-GB" altLang="en-US" dirty="0" smtClean="0"/>
              <a:t>ALC Funding: Developer</a:t>
            </a:r>
          </a:p>
          <a:p>
            <a:pPr>
              <a:spcAft>
                <a:spcPts val="600"/>
              </a:spcAft>
            </a:pPr>
            <a:r>
              <a:rPr lang="en-GB" altLang="en-US" dirty="0" smtClean="0"/>
              <a:t>Job Specification</a:t>
            </a:r>
          </a:p>
          <a:p>
            <a:pPr lvl="1">
              <a:spcAft>
                <a:spcPts val="600"/>
              </a:spcAft>
            </a:pPr>
            <a:r>
              <a:rPr lang="en-GB" altLang="en-US" dirty="0" smtClean="0"/>
              <a:t>Data </a:t>
            </a:r>
            <a:r>
              <a:rPr lang="en-GB" altLang="en-US" dirty="0"/>
              <a:t>scientist to work on projects related to Electron </a:t>
            </a:r>
            <a:r>
              <a:rPr lang="en-GB" altLang="en-US" dirty="0" smtClean="0"/>
              <a:t>cryo-Microscopy.</a:t>
            </a:r>
          </a:p>
          <a:p>
            <a:pPr lvl="1">
              <a:spcAft>
                <a:spcPts val="600"/>
              </a:spcAft>
            </a:pPr>
            <a:r>
              <a:rPr lang="en-GB" altLang="en-US" dirty="0" smtClean="0"/>
              <a:t>On </a:t>
            </a:r>
            <a:r>
              <a:rPr lang="en-GB" altLang="en-US" dirty="0"/>
              <a:t>the Harwell campus, high-end microscopes at eBIC provide a national facility for the community, and are producing up to 10TB of raw data per </a:t>
            </a:r>
            <a:r>
              <a:rPr lang="en-GB" altLang="en-US" dirty="0" smtClean="0"/>
              <a:t>day.</a:t>
            </a:r>
          </a:p>
          <a:p>
            <a:pPr lvl="1">
              <a:spcAft>
                <a:spcPts val="600"/>
              </a:spcAft>
            </a:pPr>
            <a:r>
              <a:rPr lang="en-GB" altLang="en-US" dirty="0" smtClean="0"/>
              <a:t>To </a:t>
            </a:r>
            <a:r>
              <a:rPr lang="en-GB" altLang="en-US" dirty="0"/>
              <a:t>provide analysis tools for the rapid assessment of this data, giving the possibility of real-time feedback to the user on </a:t>
            </a:r>
            <a:r>
              <a:rPr lang="en-GB" altLang="en-US" dirty="0" smtClean="0"/>
              <a:t>site using AI techniques</a:t>
            </a:r>
            <a:endParaRPr lang="en-GB" altLang="en-US" dirty="0"/>
          </a:p>
          <a:p>
            <a:pPr lvl="1">
              <a:spcAft>
                <a:spcPts val="600"/>
              </a:spcAft>
            </a:pPr>
            <a:r>
              <a:rPr lang="en-GB" altLang="en-US" dirty="0"/>
              <a:t>The post is one of several in the SciML </a:t>
            </a:r>
            <a:r>
              <a:rPr lang="en-GB" altLang="en-US" dirty="0" smtClean="0"/>
              <a:t>Group</a:t>
            </a:r>
          </a:p>
          <a:p>
            <a:pPr>
              <a:spcAft>
                <a:spcPts val="600"/>
              </a:spcAft>
            </a:pPr>
            <a:endParaRPr lang="en-GB" altLang="en-US" dirty="0"/>
          </a:p>
        </p:txBody>
      </p:sp>
    </p:spTree>
    <p:extLst>
      <p:ext uri="{BB962C8B-B14F-4D97-AF65-F5344CB8AC3E}">
        <p14:creationId xmlns:p14="http://schemas.microsoft.com/office/powerpoint/2010/main" val="3627732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4"/>
            <a:ext cx="9144000" cy="1143000"/>
          </a:xfrm>
        </p:spPr>
        <p:txBody>
          <a:bodyPr/>
          <a:lstStyle/>
          <a:p>
            <a:pPr>
              <a:defRPr/>
            </a:pPr>
            <a:r>
              <a:rPr lang="en-GB" b="0" dirty="0" smtClean="0"/>
              <a:t>FY18 Projects</a:t>
            </a:r>
            <a:r>
              <a:rPr lang="en-GB" dirty="0" smtClean="0"/>
              <a:t/>
            </a:r>
            <a:br>
              <a:rPr lang="en-GB" dirty="0" smtClean="0"/>
            </a:br>
            <a:r>
              <a:rPr lang="en-GB" dirty="0" smtClean="0">
                <a:solidFill>
                  <a:srgbClr val="92D050"/>
                </a:solidFill>
                <a:latin typeface="Stencil" panose="040409050D0802020404" pitchFamily="82" charset="0"/>
              </a:rPr>
              <a:t>PILOT: INDUSTRIAL SECURITY</a:t>
            </a:r>
            <a:endParaRPr lang="en-GB" dirty="0">
              <a:solidFill>
                <a:srgbClr val="92D050"/>
              </a:solidFill>
              <a:latin typeface="Stencil" panose="040409050D0802020404" pitchFamily="82" charset="0"/>
            </a:endParaRPr>
          </a:p>
        </p:txBody>
      </p:sp>
      <p:sp>
        <p:nvSpPr>
          <p:cNvPr id="15363" name="Content Placeholder 2"/>
          <p:cNvSpPr>
            <a:spLocks noGrp="1"/>
          </p:cNvSpPr>
          <p:nvPr>
            <p:ph idx="1"/>
          </p:nvPr>
        </p:nvSpPr>
        <p:spPr>
          <a:xfrm>
            <a:off x="344055" y="1585048"/>
            <a:ext cx="8134672" cy="4823990"/>
          </a:xfrm>
        </p:spPr>
        <p:txBody>
          <a:bodyPr/>
          <a:lstStyle/>
          <a:p>
            <a:pPr>
              <a:spcAft>
                <a:spcPts val="600"/>
              </a:spcAft>
            </a:pPr>
            <a:r>
              <a:rPr lang="en-GB" altLang="en-US" dirty="0" smtClean="0"/>
              <a:t>ALC Funding: Developer</a:t>
            </a:r>
          </a:p>
          <a:p>
            <a:pPr>
              <a:spcAft>
                <a:spcPts val="600"/>
              </a:spcAft>
            </a:pPr>
            <a:r>
              <a:rPr lang="en-GB" altLang="en-US" dirty="0" smtClean="0"/>
              <a:t>Job Specification</a:t>
            </a:r>
          </a:p>
          <a:p>
            <a:pPr lvl="1">
              <a:spcAft>
                <a:spcPts val="600"/>
              </a:spcAft>
            </a:pPr>
            <a:r>
              <a:rPr lang="en-GB" altLang="en-US" dirty="0" smtClean="0"/>
              <a:t>To </a:t>
            </a:r>
            <a:r>
              <a:rPr lang="en-GB" altLang="en-US" dirty="0"/>
              <a:t>work with </a:t>
            </a:r>
            <a:r>
              <a:rPr lang="en-GB" altLang="en-US" dirty="0" smtClean="0"/>
              <a:t>Diamond </a:t>
            </a:r>
            <a:r>
              <a:rPr lang="en-GB" altLang="en-US" dirty="0"/>
              <a:t>industrial users, to help them make the most effective use of </a:t>
            </a:r>
            <a:r>
              <a:rPr lang="en-GB" altLang="en-US" dirty="0" smtClean="0"/>
              <a:t>IRIS/ALC </a:t>
            </a:r>
            <a:r>
              <a:rPr lang="en-GB" altLang="en-US" dirty="0"/>
              <a:t>hardware and </a:t>
            </a:r>
            <a:r>
              <a:rPr lang="en-GB" altLang="en-US" dirty="0" smtClean="0"/>
              <a:t>software</a:t>
            </a:r>
          </a:p>
          <a:p>
            <a:pPr lvl="1">
              <a:spcAft>
                <a:spcPts val="600"/>
              </a:spcAft>
            </a:pPr>
            <a:r>
              <a:rPr lang="en-GB" altLang="en-US" dirty="0" smtClean="0"/>
              <a:t>Interacting </a:t>
            </a:r>
            <a:r>
              <a:rPr lang="en-GB" altLang="en-US" dirty="0"/>
              <a:t>with DLS staff scientists and users from the commercial sector to understand </a:t>
            </a:r>
            <a:r>
              <a:rPr lang="en-GB" altLang="en-US" dirty="0" smtClean="0"/>
              <a:t>their workflows and data security requirements</a:t>
            </a:r>
          </a:p>
          <a:p>
            <a:pPr lvl="1">
              <a:spcAft>
                <a:spcPts val="600"/>
              </a:spcAft>
            </a:pPr>
            <a:r>
              <a:rPr lang="en-GB" altLang="en-US" dirty="0" smtClean="0"/>
              <a:t>Developing </a:t>
            </a:r>
            <a:r>
              <a:rPr lang="en-GB" altLang="en-US" dirty="0"/>
              <a:t>and porting code to run effectively on the DAaaS platform, and providing direct support for industry users of the ALC</a:t>
            </a:r>
            <a:endParaRPr lang="en-GB" altLang="en-US" dirty="0" smtClean="0"/>
          </a:p>
          <a:p>
            <a:pPr>
              <a:spcAft>
                <a:spcPts val="600"/>
              </a:spcAft>
            </a:pPr>
            <a:endParaRPr lang="en-GB" altLang="en-US" dirty="0" smtClean="0"/>
          </a:p>
          <a:p>
            <a:pPr>
              <a:spcAft>
                <a:spcPts val="600"/>
              </a:spcAft>
            </a:pPr>
            <a:endParaRPr lang="en-GB" altLang="en-US" dirty="0"/>
          </a:p>
        </p:txBody>
      </p:sp>
    </p:spTree>
    <p:extLst>
      <p:ext uri="{BB962C8B-B14F-4D97-AF65-F5344CB8AC3E}">
        <p14:creationId xmlns:p14="http://schemas.microsoft.com/office/powerpoint/2010/main" val="2529812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FY19</a:t>
            </a:r>
            <a:endParaRPr lang="en-GB" dirty="0"/>
          </a:p>
        </p:txBody>
      </p:sp>
    </p:spTree>
    <p:extLst>
      <p:ext uri="{BB962C8B-B14F-4D97-AF65-F5344CB8AC3E}">
        <p14:creationId xmlns:p14="http://schemas.microsoft.com/office/powerpoint/2010/main" val="1023107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1026" name="Picture 2" descr="https://static.guim.co.uk/sys-images/Guardian/Pix/pictures/2009/9/10/1252575286990/Beatles-lyrics-as-a-wordl-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54" y="420261"/>
            <a:ext cx="8953500" cy="60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31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Proces</a:t>
            </a:r>
            <a:r>
              <a:rPr lang="en-GB" dirty="0" smtClean="0"/>
              <a:t>s for New Projects</a:t>
            </a:r>
            <a:endParaRPr lang="en-GB" dirty="0"/>
          </a:p>
        </p:txBody>
      </p:sp>
      <p:sp>
        <p:nvSpPr>
          <p:cNvPr id="15363" name="Content Placeholder 2"/>
          <p:cNvSpPr>
            <a:spLocks noGrp="1"/>
          </p:cNvSpPr>
          <p:nvPr>
            <p:ph idx="1"/>
          </p:nvPr>
        </p:nvSpPr>
        <p:spPr>
          <a:xfrm>
            <a:off x="685800" y="1557338"/>
            <a:ext cx="8134672" cy="4823990"/>
          </a:xfrm>
        </p:spPr>
        <p:txBody>
          <a:bodyPr/>
          <a:lstStyle/>
          <a:p>
            <a:pPr>
              <a:spcAft>
                <a:spcPts val="600"/>
              </a:spcAft>
            </a:pPr>
            <a:r>
              <a:rPr lang="en-GB" altLang="en-US" dirty="0"/>
              <a:t>The process for selecting the work of the ALC for FY19 was formed by the ALC Steering </a:t>
            </a:r>
            <a:r>
              <a:rPr lang="en-GB" altLang="en-US" dirty="0" smtClean="0"/>
              <a:t>Group</a:t>
            </a:r>
          </a:p>
          <a:p>
            <a:pPr>
              <a:spcAft>
                <a:spcPts val="600"/>
              </a:spcAft>
            </a:pPr>
            <a:r>
              <a:rPr lang="en-GB" altLang="en-US" dirty="0" smtClean="0"/>
              <a:t>The </a:t>
            </a:r>
            <a:r>
              <a:rPr lang="en-GB" altLang="en-US" dirty="0"/>
              <a:t>proposed work for FY19 is aligned to the core values of the ALC, to develop tools and software to support the work of the Facilities and their </a:t>
            </a:r>
            <a:r>
              <a:rPr lang="en-GB" altLang="en-US" dirty="0" smtClean="0"/>
              <a:t>users</a:t>
            </a:r>
          </a:p>
          <a:p>
            <a:pPr>
              <a:spcAft>
                <a:spcPts val="600"/>
              </a:spcAft>
            </a:pPr>
            <a:r>
              <a:rPr lang="en-GB" altLang="en-US" dirty="0" smtClean="0"/>
              <a:t>Complementary </a:t>
            </a:r>
            <a:r>
              <a:rPr lang="en-GB" altLang="en-US" dirty="0"/>
              <a:t>to existing funding lines from Scientific Computing Department and the Facilities themselves in developing and fulfilling the goals of the </a:t>
            </a:r>
            <a:r>
              <a:rPr lang="en-GB" altLang="en-US" dirty="0" smtClean="0"/>
              <a:t>ALC</a:t>
            </a:r>
          </a:p>
          <a:p>
            <a:pPr lvl="1"/>
            <a:endParaRPr lang="en-GB" altLang="en-US" dirty="0" smtClean="0"/>
          </a:p>
        </p:txBody>
      </p:sp>
    </p:spTree>
    <p:extLst>
      <p:ext uri="{BB962C8B-B14F-4D97-AF65-F5344CB8AC3E}">
        <p14:creationId xmlns:p14="http://schemas.microsoft.com/office/powerpoint/2010/main" val="3782063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Overview</a:t>
            </a:r>
            <a:endParaRPr lang="en-GB" dirty="0"/>
          </a:p>
        </p:txBody>
      </p:sp>
      <p:sp>
        <p:nvSpPr>
          <p:cNvPr id="15363" name="Content Placeholder 2"/>
          <p:cNvSpPr>
            <a:spLocks noGrp="1"/>
          </p:cNvSpPr>
          <p:nvPr>
            <p:ph idx="1"/>
          </p:nvPr>
        </p:nvSpPr>
        <p:spPr>
          <a:xfrm>
            <a:off x="685800" y="1557338"/>
            <a:ext cx="8134672" cy="4823990"/>
          </a:xfrm>
        </p:spPr>
        <p:txBody>
          <a:bodyPr/>
          <a:lstStyle/>
          <a:p>
            <a:pPr>
              <a:spcAft>
                <a:spcPts val="600"/>
              </a:spcAft>
            </a:pPr>
            <a:r>
              <a:rPr lang="en-GB" altLang="en-US" dirty="0" smtClean="0"/>
              <a:t>Process </a:t>
            </a:r>
            <a:r>
              <a:rPr lang="en-GB" altLang="en-US" dirty="0"/>
              <a:t>based on £1.3M </a:t>
            </a:r>
            <a:r>
              <a:rPr lang="en-GB" altLang="en-US" dirty="0" smtClean="0"/>
              <a:t>spend</a:t>
            </a:r>
          </a:p>
          <a:p>
            <a:pPr lvl="1">
              <a:spcAft>
                <a:spcPts val="600"/>
              </a:spcAft>
            </a:pPr>
            <a:r>
              <a:rPr lang="en-GB" altLang="en-US" dirty="0" smtClean="0"/>
              <a:t>Agreed salary cap and no FEC means 18 posts</a:t>
            </a:r>
            <a:endParaRPr lang="en-GB" altLang="en-US" dirty="0"/>
          </a:p>
          <a:p>
            <a:pPr>
              <a:spcBef>
                <a:spcPts val="600"/>
              </a:spcBef>
              <a:spcAft>
                <a:spcPts val="600"/>
              </a:spcAft>
            </a:pPr>
            <a:r>
              <a:rPr lang="en-GB" altLang="en-US" dirty="0"/>
              <a:t>Bid process </a:t>
            </a:r>
            <a:r>
              <a:rPr lang="en-GB" altLang="en-US" dirty="0" smtClean="0"/>
              <a:t>launched </a:t>
            </a:r>
            <a:r>
              <a:rPr lang="en-GB" altLang="en-US" dirty="0"/>
              <a:t>(for new and existing projects)</a:t>
            </a:r>
          </a:p>
          <a:p>
            <a:pPr>
              <a:spcBef>
                <a:spcPts val="600"/>
              </a:spcBef>
              <a:spcAft>
                <a:spcPts val="600"/>
              </a:spcAft>
            </a:pPr>
            <a:r>
              <a:rPr lang="en-GB" altLang="en-US" dirty="0"/>
              <a:t>Call was out for three weeks from </a:t>
            </a:r>
            <a:r>
              <a:rPr lang="en-GB" altLang="en-US" dirty="0" smtClean="0"/>
              <a:t>25</a:t>
            </a:r>
            <a:r>
              <a:rPr lang="en-GB" altLang="en-US" baseline="30000" dirty="0" smtClean="0"/>
              <a:t>th</a:t>
            </a:r>
            <a:r>
              <a:rPr lang="en-GB" altLang="en-US" dirty="0" smtClean="0"/>
              <a:t> October</a:t>
            </a:r>
            <a:endParaRPr lang="en-GB" altLang="en-US" dirty="0"/>
          </a:p>
          <a:p>
            <a:pPr lvl="1">
              <a:spcAft>
                <a:spcPts val="600"/>
              </a:spcAft>
            </a:pPr>
            <a:r>
              <a:rPr lang="en-GB" altLang="en-US" dirty="0"/>
              <a:t>Should have been earlier and </a:t>
            </a:r>
            <a:r>
              <a:rPr lang="en-GB" altLang="en-US" dirty="0" smtClean="0"/>
              <a:t>longer</a:t>
            </a:r>
          </a:p>
          <a:p>
            <a:pPr lvl="1">
              <a:spcAft>
                <a:spcPts val="600"/>
              </a:spcAft>
            </a:pPr>
            <a:r>
              <a:rPr lang="en-GB" altLang="en-US" dirty="0" smtClean="0"/>
              <a:t>Form-based responses</a:t>
            </a:r>
          </a:p>
          <a:p>
            <a:pPr lvl="1">
              <a:spcAft>
                <a:spcPts val="600"/>
              </a:spcAft>
            </a:pPr>
            <a:r>
              <a:rPr lang="en-GB" altLang="en-US" dirty="0" smtClean="0"/>
              <a:t>Sent to all ALC relevant contacts</a:t>
            </a:r>
          </a:p>
          <a:p>
            <a:pPr lvl="1">
              <a:spcAft>
                <a:spcPts val="600"/>
              </a:spcAft>
            </a:pPr>
            <a:r>
              <a:rPr lang="en-GB" altLang="en-US" dirty="0" smtClean="0"/>
              <a:t>Maximum of four pages for response</a:t>
            </a:r>
          </a:p>
          <a:p>
            <a:pPr lvl="1"/>
            <a:endParaRPr lang="en-GB" altLang="en-US" dirty="0" smtClean="0"/>
          </a:p>
          <a:p>
            <a:pPr lvl="1"/>
            <a:endParaRPr lang="en-GB" altLang="en-US" dirty="0" smtClean="0"/>
          </a:p>
        </p:txBody>
      </p:sp>
    </p:spTree>
    <p:extLst>
      <p:ext uri="{BB962C8B-B14F-4D97-AF65-F5344CB8AC3E}">
        <p14:creationId xmlns:p14="http://schemas.microsoft.com/office/powerpoint/2010/main" val="246592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Outline</a:t>
            </a:r>
            <a:endParaRPr lang="en-GB" dirty="0"/>
          </a:p>
        </p:txBody>
      </p:sp>
      <p:sp>
        <p:nvSpPr>
          <p:cNvPr id="15363" name="Content Placeholder 2"/>
          <p:cNvSpPr>
            <a:spLocks noGrp="1"/>
          </p:cNvSpPr>
          <p:nvPr>
            <p:ph idx="1"/>
          </p:nvPr>
        </p:nvSpPr>
        <p:spPr>
          <a:xfrm>
            <a:off x="685800" y="1557338"/>
            <a:ext cx="8134672" cy="4823990"/>
          </a:xfrm>
        </p:spPr>
        <p:txBody>
          <a:bodyPr/>
          <a:lstStyle/>
          <a:p>
            <a:pPr>
              <a:spcAft>
                <a:spcPts val="600"/>
              </a:spcAft>
            </a:pPr>
            <a:r>
              <a:rPr lang="en-GB" altLang="en-US" dirty="0" smtClean="0"/>
              <a:t>Overview </a:t>
            </a:r>
            <a:r>
              <a:rPr lang="en-GB" altLang="en-US" dirty="0"/>
              <a:t>of </a:t>
            </a:r>
            <a:r>
              <a:rPr lang="en-GB" altLang="en-US" dirty="0" smtClean="0"/>
              <a:t>FY18 </a:t>
            </a:r>
            <a:r>
              <a:rPr lang="en-GB" altLang="en-US" dirty="0"/>
              <a:t>work</a:t>
            </a:r>
          </a:p>
          <a:p>
            <a:pPr>
              <a:spcAft>
                <a:spcPts val="600"/>
              </a:spcAft>
            </a:pPr>
            <a:r>
              <a:rPr lang="en-GB" altLang="en-US" dirty="0"/>
              <a:t>Plans for </a:t>
            </a:r>
            <a:r>
              <a:rPr lang="en-GB" altLang="en-US" dirty="0" smtClean="0"/>
              <a:t>FY19</a:t>
            </a:r>
            <a:endParaRPr lang="en-GB" altLang="en-US" dirty="0"/>
          </a:p>
          <a:p>
            <a:pPr>
              <a:spcAft>
                <a:spcPts val="600"/>
              </a:spcAft>
            </a:pPr>
            <a:r>
              <a:rPr lang="en-GB" altLang="en-US" dirty="0" smtClean="0"/>
              <a:t>Current status</a:t>
            </a:r>
            <a:endParaRPr lang="en-GB" altLang="en-US" dirty="0"/>
          </a:p>
          <a:p>
            <a:pPr lvl="1"/>
            <a:endParaRPr lang="en-GB" altLang="en-US" dirty="0" smtClean="0"/>
          </a:p>
          <a:p>
            <a:pPr lvl="1"/>
            <a:endParaRPr lang="en-GB" altLang="en-US" dirty="0" smtClean="0"/>
          </a:p>
        </p:txBody>
      </p:sp>
    </p:spTree>
    <p:extLst>
      <p:ext uri="{BB962C8B-B14F-4D97-AF65-F5344CB8AC3E}">
        <p14:creationId xmlns:p14="http://schemas.microsoft.com/office/powerpoint/2010/main" val="2522713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69015" y="-1677"/>
            <a:ext cx="6566621" cy="6859677"/>
          </a:xfrm>
          <a:prstGeom prst="rect">
            <a:avLst/>
          </a:prstGeom>
          <a:ln w="12700">
            <a:solidFill>
              <a:schemeClr val="tx1"/>
            </a:solidFill>
          </a:ln>
        </p:spPr>
      </p:pic>
    </p:spTree>
    <p:extLst>
      <p:ext uri="{BB962C8B-B14F-4D97-AF65-F5344CB8AC3E}">
        <p14:creationId xmlns:p14="http://schemas.microsoft.com/office/powerpoint/2010/main" val="2624995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GB" dirty="0" smtClean="0"/>
              <a:t>Process for 2019/20 – Project Criteria</a:t>
            </a:r>
            <a:endParaRPr lang="en-GB" dirty="0"/>
          </a:p>
        </p:txBody>
      </p:sp>
      <p:grpSp>
        <p:nvGrpSpPr>
          <p:cNvPr id="6" name="Group 5"/>
          <p:cNvGrpSpPr/>
          <p:nvPr/>
        </p:nvGrpSpPr>
        <p:grpSpPr>
          <a:xfrm>
            <a:off x="288636" y="1042487"/>
            <a:ext cx="8458200" cy="5256713"/>
            <a:chOff x="288636" y="1042487"/>
            <a:chExt cx="8458200" cy="4708382"/>
          </a:xfrm>
        </p:grpSpPr>
        <p:sp>
          <p:nvSpPr>
            <p:cNvPr id="7" name="Freeform 6"/>
            <p:cNvSpPr/>
            <p:nvPr/>
          </p:nvSpPr>
          <p:spPr>
            <a:xfrm>
              <a:off x="288636" y="1042487"/>
              <a:ext cx="8458200" cy="787023"/>
            </a:xfrm>
            <a:custGeom>
              <a:avLst/>
              <a:gdLst>
                <a:gd name="connsiteX0" fmla="*/ 0 w 8458200"/>
                <a:gd name="connsiteY0" fmla="*/ 150421 h 902508"/>
                <a:gd name="connsiteX1" fmla="*/ 150421 w 8458200"/>
                <a:gd name="connsiteY1" fmla="*/ 0 h 902508"/>
                <a:gd name="connsiteX2" fmla="*/ 8307779 w 8458200"/>
                <a:gd name="connsiteY2" fmla="*/ 0 h 902508"/>
                <a:gd name="connsiteX3" fmla="*/ 8458200 w 8458200"/>
                <a:gd name="connsiteY3" fmla="*/ 150421 h 902508"/>
                <a:gd name="connsiteX4" fmla="*/ 8458200 w 8458200"/>
                <a:gd name="connsiteY4" fmla="*/ 752087 h 902508"/>
                <a:gd name="connsiteX5" fmla="*/ 8307779 w 8458200"/>
                <a:gd name="connsiteY5" fmla="*/ 902508 h 902508"/>
                <a:gd name="connsiteX6" fmla="*/ 150421 w 8458200"/>
                <a:gd name="connsiteY6" fmla="*/ 902508 h 902508"/>
                <a:gd name="connsiteX7" fmla="*/ 0 w 8458200"/>
                <a:gd name="connsiteY7" fmla="*/ 752087 h 902508"/>
                <a:gd name="connsiteX8" fmla="*/ 0 w 8458200"/>
                <a:gd name="connsiteY8" fmla="*/ 150421 h 90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00" h="902508">
                  <a:moveTo>
                    <a:pt x="0" y="150421"/>
                  </a:moveTo>
                  <a:cubicBezTo>
                    <a:pt x="0" y="67346"/>
                    <a:pt x="67346" y="0"/>
                    <a:pt x="150421" y="0"/>
                  </a:cubicBezTo>
                  <a:lnTo>
                    <a:pt x="8307779" y="0"/>
                  </a:lnTo>
                  <a:cubicBezTo>
                    <a:pt x="8390854" y="0"/>
                    <a:pt x="8458200" y="67346"/>
                    <a:pt x="8458200" y="150421"/>
                  </a:cubicBezTo>
                  <a:lnTo>
                    <a:pt x="8458200" y="752087"/>
                  </a:lnTo>
                  <a:cubicBezTo>
                    <a:pt x="8458200" y="835162"/>
                    <a:pt x="8390854" y="902508"/>
                    <a:pt x="8307779" y="902508"/>
                  </a:cubicBezTo>
                  <a:lnTo>
                    <a:pt x="150421" y="902508"/>
                  </a:lnTo>
                  <a:cubicBezTo>
                    <a:pt x="67346" y="902508"/>
                    <a:pt x="0" y="835162"/>
                    <a:pt x="0" y="752087"/>
                  </a:cubicBezTo>
                  <a:lnTo>
                    <a:pt x="0" y="150421"/>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8827" tIns="108827" rIns="108827" bIns="108827" numCol="1" spcCol="1270" anchor="ctr" anchorCtr="0">
              <a:noAutofit/>
            </a:bodyPr>
            <a:lstStyle/>
            <a:p>
              <a:pPr lvl="0" algn="l" defTabSz="755650" rtl="0">
                <a:lnSpc>
                  <a:spcPct val="90000"/>
                </a:lnSpc>
                <a:spcBef>
                  <a:spcPct val="0"/>
                </a:spcBef>
                <a:spcAft>
                  <a:spcPct val="35000"/>
                </a:spcAft>
              </a:pPr>
              <a:r>
                <a:rPr lang="en-GB" sz="1700" b="1" i="1" dirty="0">
                  <a:solidFill>
                    <a:srgbClr val="FFFF00"/>
                  </a:solidFill>
                </a:rPr>
                <a:t>SOFTWARE</a:t>
              </a:r>
              <a:r>
                <a:rPr lang="en-GB" sz="1700" kern="1200" dirty="0" smtClean="0"/>
                <a:t> Core values are to develop software tools that reduce the complexity of the computational activities faced by the end user of the National Facilities</a:t>
              </a:r>
              <a:endParaRPr lang="en-GB" sz="1700" kern="1200" dirty="0"/>
            </a:p>
          </p:txBody>
        </p:sp>
        <p:sp>
          <p:nvSpPr>
            <p:cNvPr id="8" name="Freeform 7"/>
            <p:cNvSpPr/>
            <p:nvPr/>
          </p:nvSpPr>
          <p:spPr>
            <a:xfrm>
              <a:off x="288636" y="1965972"/>
              <a:ext cx="8458200" cy="769301"/>
            </a:xfrm>
            <a:custGeom>
              <a:avLst/>
              <a:gdLst>
                <a:gd name="connsiteX0" fmla="*/ 0 w 8458200"/>
                <a:gd name="connsiteY0" fmla="*/ 150421 h 902508"/>
                <a:gd name="connsiteX1" fmla="*/ 150421 w 8458200"/>
                <a:gd name="connsiteY1" fmla="*/ 0 h 902508"/>
                <a:gd name="connsiteX2" fmla="*/ 8307779 w 8458200"/>
                <a:gd name="connsiteY2" fmla="*/ 0 h 902508"/>
                <a:gd name="connsiteX3" fmla="*/ 8458200 w 8458200"/>
                <a:gd name="connsiteY3" fmla="*/ 150421 h 902508"/>
                <a:gd name="connsiteX4" fmla="*/ 8458200 w 8458200"/>
                <a:gd name="connsiteY4" fmla="*/ 752087 h 902508"/>
                <a:gd name="connsiteX5" fmla="*/ 8307779 w 8458200"/>
                <a:gd name="connsiteY5" fmla="*/ 902508 h 902508"/>
                <a:gd name="connsiteX6" fmla="*/ 150421 w 8458200"/>
                <a:gd name="connsiteY6" fmla="*/ 902508 h 902508"/>
                <a:gd name="connsiteX7" fmla="*/ 0 w 8458200"/>
                <a:gd name="connsiteY7" fmla="*/ 752087 h 902508"/>
                <a:gd name="connsiteX8" fmla="*/ 0 w 8458200"/>
                <a:gd name="connsiteY8" fmla="*/ 150421 h 90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00" h="902508">
                  <a:moveTo>
                    <a:pt x="0" y="150421"/>
                  </a:moveTo>
                  <a:cubicBezTo>
                    <a:pt x="0" y="67346"/>
                    <a:pt x="67346" y="0"/>
                    <a:pt x="150421" y="0"/>
                  </a:cubicBezTo>
                  <a:lnTo>
                    <a:pt x="8307779" y="0"/>
                  </a:lnTo>
                  <a:cubicBezTo>
                    <a:pt x="8390854" y="0"/>
                    <a:pt x="8458200" y="67346"/>
                    <a:pt x="8458200" y="150421"/>
                  </a:cubicBezTo>
                  <a:lnTo>
                    <a:pt x="8458200" y="752087"/>
                  </a:lnTo>
                  <a:cubicBezTo>
                    <a:pt x="8458200" y="835162"/>
                    <a:pt x="8390854" y="902508"/>
                    <a:pt x="8307779" y="902508"/>
                  </a:cubicBezTo>
                  <a:lnTo>
                    <a:pt x="150421" y="902508"/>
                  </a:lnTo>
                  <a:cubicBezTo>
                    <a:pt x="67346" y="902508"/>
                    <a:pt x="0" y="835162"/>
                    <a:pt x="0" y="752087"/>
                  </a:cubicBezTo>
                  <a:lnTo>
                    <a:pt x="0" y="150421"/>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8827" tIns="108827" rIns="108827" bIns="108827" numCol="1" spcCol="1270" anchor="ctr" anchorCtr="0">
              <a:noAutofit/>
            </a:bodyPr>
            <a:lstStyle/>
            <a:p>
              <a:pPr lvl="0" defTabSz="755650">
                <a:lnSpc>
                  <a:spcPct val="90000"/>
                </a:lnSpc>
                <a:spcBef>
                  <a:spcPct val="0"/>
                </a:spcBef>
                <a:spcAft>
                  <a:spcPct val="35000"/>
                </a:spcAft>
              </a:pPr>
              <a:r>
                <a:rPr lang="en-GB" sz="1700" b="1" i="1" kern="1200" dirty="0" smtClean="0">
                  <a:solidFill>
                    <a:srgbClr val="FFFF00"/>
                  </a:solidFill>
                </a:rPr>
                <a:t>COLLABORATION</a:t>
              </a:r>
              <a:r>
                <a:rPr lang="en-GB" sz="1700" kern="1200" dirty="0" smtClean="0"/>
                <a:t> </a:t>
              </a:r>
              <a:r>
                <a:rPr lang="en-GB" sz="1700" dirty="0"/>
                <a:t>Proposals from more than one organisation and/or proposals that will benefit more than one organization are of preference </a:t>
              </a:r>
              <a:endParaRPr lang="en-GB" sz="1700" kern="1200" dirty="0"/>
            </a:p>
          </p:txBody>
        </p:sp>
        <p:sp>
          <p:nvSpPr>
            <p:cNvPr id="9" name="Freeform 8"/>
            <p:cNvSpPr/>
            <p:nvPr/>
          </p:nvSpPr>
          <p:spPr>
            <a:xfrm>
              <a:off x="288636" y="2856622"/>
              <a:ext cx="8458200" cy="902508"/>
            </a:xfrm>
            <a:custGeom>
              <a:avLst/>
              <a:gdLst>
                <a:gd name="connsiteX0" fmla="*/ 0 w 8458200"/>
                <a:gd name="connsiteY0" fmla="*/ 150421 h 902508"/>
                <a:gd name="connsiteX1" fmla="*/ 150421 w 8458200"/>
                <a:gd name="connsiteY1" fmla="*/ 0 h 902508"/>
                <a:gd name="connsiteX2" fmla="*/ 8307779 w 8458200"/>
                <a:gd name="connsiteY2" fmla="*/ 0 h 902508"/>
                <a:gd name="connsiteX3" fmla="*/ 8458200 w 8458200"/>
                <a:gd name="connsiteY3" fmla="*/ 150421 h 902508"/>
                <a:gd name="connsiteX4" fmla="*/ 8458200 w 8458200"/>
                <a:gd name="connsiteY4" fmla="*/ 752087 h 902508"/>
                <a:gd name="connsiteX5" fmla="*/ 8307779 w 8458200"/>
                <a:gd name="connsiteY5" fmla="*/ 902508 h 902508"/>
                <a:gd name="connsiteX6" fmla="*/ 150421 w 8458200"/>
                <a:gd name="connsiteY6" fmla="*/ 902508 h 902508"/>
                <a:gd name="connsiteX7" fmla="*/ 0 w 8458200"/>
                <a:gd name="connsiteY7" fmla="*/ 752087 h 902508"/>
                <a:gd name="connsiteX8" fmla="*/ 0 w 8458200"/>
                <a:gd name="connsiteY8" fmla="*/ 150421 h 90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00" h="902508">
                  <a:moveTo>
                    <a:pt x="0" y="150421"/>
                  </a:moveTo>
                  <a:cubicBezTo>
                    <a:pt x="0" y="67346"/>
                    <a:pt x="67346" y="0"/>
                    <a:pt x="150421" y="0"/>
                  </a:cubicBezTo>
                  <a:lnTo>
                    <a:pt x="8307779" y="0"/>
                  </a:lnTo>
                  <a:cubicBezTo>
                    <a:pt x="8390854" y="0"/>
                    <a:pt x="8458200" y="67346"/>
                    <a:pt x="8458200" y="150421"/>
                  </a:cubicBezTo>
                  <a:lnTo>
                    <a:pt x="8458200" y="752087"/>
                  </a:lnTo>
                  <a:cubicBezTo>
                    <a:pt x="8458200" y="835162"/>
                    <a:pt x="8390854" y="902508"/>
                    <a:pt x="8307779" y="902508"/>
                  </a:cubicBezTo>
                  <a:lnTo>
                    <a:pt x="150421" y="902508"/>
                  </a:lnTo>
                  <a:cubicBezTo>
                    <a:pt x="67346" y="902508"/>
                    <a:pt x="0" y="835162"/>
                    <a:pt x="0" y="752087"/>
                  </a:cubicBezTo>
                  <a:lnTo>
                    <a:pt x="0" y="150421"/>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8827" tIns="108827" rIns="108827" bIns="108827" numCol="1" spcCol="1270" anchor="ctr" anchorCtr="0">
              <a:noAutofit/>
            </a:bodyPr>
            <a:lstStyle/>
            <a:p>
              <a:pPr lvl="0" algn="l" defTabSz="755650" rtl="0">
                <a:lnSpc>
                  <a:spcPct val="90000"/>
                </a:lnSpc>
                <a:spcBef>
                  <a:spcPct val="0"/>
                </a:spcBef>
                <a:spcAft>
                  <a:spcPct val="35000"/>
                </a:spcAft>
              </a:pPr>
              <a:r>
                <a:rPr lang="en-GB" sz="1700" b="1" i="1" kern="1200" dirty="0" smtClean="0">
                  <a:solidFill>
                    <a:srgbClr val="FFFF00"/>
                  </a:solidFill>
                </a:rPr>
                <a:t>DIGITAL ASSETS</a:t>
              </a:r>
              <a:r>
                <a:rPr lang="en-GB" sz="1700" b="1" kern="1200" dirty="0" smtClean="0">
                  <a:solidFill>
                    <a:srgbClr val="FFFF00"/>
                  </a:solidFill>
                </a:rPr>
                <a:t> </a:t>
              </a:r>
              <a:r>
                <a:rPr lang="en-GB" sz="1700" kern="1200" dirty="0" smtClean="0"/>
                <a:t>Digital assets are software packages that are going to be used by the </a:t>
              </a:r>
              <a:r>
                <a:rPr lang="en-GB" sz="1700" dirty="0"/>
                <a:t>communities</a:t>
              </a:r>
              <a:r>
                <a:rPr lang="en-GB" sz="1700" kern="1200" dirty="0" smtClean="0"/>
                <a:t> and do not include research, prototypes, running services or administration tasks</a:t>
              </a:r>
              <a:endParaRPr lang="en-GB" sz="1700" kern="1200" dirty="0"/>
            </a:p>
          </p:txBody>
        </p:sp>
        <p:sp>
          <p:nvSpPr>
            <p:cNvPr id="10" name="Freeform 9"/>
            <p:cNvSpPr/>
            <p:nvPr/>
          </p:nvSpPr>
          <p:spPr>
            <a:xfrm>
              <a:off x="288636" y="3880478"/>
              <a:ext cx="8458200" cy="841835"/>
            </a:xfrm>
            <a:custGeom>
              <a:avLst/>
              <a:gdLst>
                <a:gd name="connsiteX0" fmla="*/ 0 w 8458200"/>
                <a:gd name="connsiteY0" fmla="*/ 150421 h 902508"/>
                <a:gd name="connsiteX1" fmla="*/ 150421 w 8458200"/>
                <a:gd name="connsiteY1" fmla="*/ 0 h 902508"/>
                <a:gd name="connsiteX2" fmla="*/ 8307779 w 8458200"/>
                <a:gd name="connsiteY2" fmla="*/ 0 h 902508"/>
                <a:gd name="connsiteX3" fmla="*/ 8458200 w 8458200"/>
                <a:gd name="connsiteY3" fmla="*/ 150421 h 902508"/>
                <a:gd name="connsiteX4" fmla="*/ 8458200 w 8458200"/>
                <a:gd name="connsiteY4" fmla="*/ 752087 h 902508"/>
                <a:gd name="connsiteX5" fmla="*/ 8307779 w 8458200"/>
                <a:gd name="connsiteY5" fmla="*/ 902508 h 902508"/>
                <a:gd name="connsiteX6" fmla="*/ 150421 w 8458200"/>
                <a:gd name="connsiteY6" fmla="*/ 902508 h 902508"/>
                <a:gd name="connsiteX7" fmla="*/ 0 w 8458200"/>
                <a:gd name="connsiteY7" fmla="*/ 752087 h 902508"/>
                <a:gd name="connsiteX8" fmla="*/ 0 w 8458200"/>
                <a:gd name="connsiteY8" fmla="*/ 150421 h 90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00" h="902508">
                  <a:moveTo>
                    <a:pt x="0" y="150421"/>
                  </a:moveTo>
                  <a:cubicBezTo>
                    <a:pt x="0" y="67346"/>
                    <a:pt x="67346" y="0"/>
                    <a:pt x="150421" y="0"/>
                  </a:cubicBezTo>
                  <a:lnTo>
                    <a:pt x="8307779" y="0"/>
                  </a:lnTo>
                  <a:cubicBezTo>
                    <a:pt x="8390854" y="0"/>
                    <a:pt x="8458200" y="67346"/>
                    <a:pt x="8458200" y="150421"/>
                  </a:cubicBezTo>
                  <a:lnTo>
                    <a:pt x="8458200" y="752087"/>
                  </a:lnTo>
                  <a:cubicBezTo>
                    <a:pt x="8458200" y="835162"/>
                    <a:pt x="8390854" y="902508"/>
                    <a:pt x="8307779" y="902508"/>
                  </a:cubicBezTo>
                  <a:lnTo>
                    <a:pt x="150421" y="902508"/>
                  </a:lnTo>
                  <a:cubicBezTo>
                    <a:pt x="67346" y="902508"/>
                    <a:pt x="0" y="835162"/>
                    <a:pt x="0" y="752087"/>
                  </a:cubicBezTo>
                  <a:lnTo>
                    <a:pt x="0" y="150421"/>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8827" tIns="108827" rIns="108827" bIns="108827" numCol="1" spcCol="1270" anchor="ctr" anchorCtr="0">
              <a:noAutofit/>
            </a:bodyPr>
            <a:lstStyle/>
            <a:p>
              <a:pPr lvl="0" algn="l" defTabSz="755650" rtl="0">
                <a:lnSpc>
                  <a:spcPct val="90000"/>
                </a:lnSpc>
                <a:spcBef>
                  <a:spcPct val="0"/>
                </a:spcBef>
                <a:spcAft>
                  <a:spcPct val="35000"/>
                </a:spcAft>
              </a:pPr>
              <a:r>
                <a:rPr lang="en-GB" sz="1700" b="1" i="1" dirty="0">
                  <a:solidFill>
                    <a:srgbClr val="FFFF00"/>
                  </a:solidFill>
                </a:rPr>
                <a:t>FIX STUFF NOW </a:t>
              </a:r>
              <a:r>
                <a:rPr lang="en-GB" sz="1700" kern="1200" dirty="0" smtClean="0"/>
                <a:t>Projects should adhere to the underlying principle of the current ALC funding which are to “fix ‘broken stuff’ and enable new opportunities that would be lost if we don’t act now”</a:t>
              </a:r>
              <a:endParaRPr lang="en-GB" sz="1700" kern="1200" dirty="0"/>
            </a:p>
          </p:txBody>
        </p:sp>
        <p:sp>
          <p:nvSpPr>
            <p:cNvPr id="11" name="Freeform 10"/>
            <p:cNvSpPr/>
            <p:nvPr/>
          </p:nvSpPr>
          <p:spPr>
            <a:xfrm>
              <a:off x="288636" y="4848361"/>
              <a:ext cx="8458200" cy="902508"/>
            </a:xfrm>
            <a:custGeom>
              <a:avLst/>
              <a:gdLst>
                <a:gd name="connsiteX0" fmla="*/ 0 w 8458200"/>
                <a:gd name="connsiteY0" fmla="*/ 150421 h 902508"/>
                <a:gd name="connsiteX1" fmla="*/ 150421 w 8458200"/>
                <a:gd name="connsiteY1" fmla="*/ 0 h 902508"/>
                <a:gd name="connsiteX2" fmla="*/ 8307779 w 8458200"/>
                <a:gd name="connsiteY2" fmla="*/ 0 h 902508"/>
                <a:gd name="connsiteX3" fmla="*/ 8458200 w 8458200"/>
                <a:gd name="connsiteY3" fmla="*/ 150421 h 902508"/>
                <a:gd name="connsiteX4" fmla="*/ 8458200 w 8458200"/>
                <a:gd name="connsiteY4" fmla="*/ 752087 h 902508"/>
                <a:gd name="connsiteX5" fmla="*/ 8307779 w 8458200"/>
                <a:gd name="connsiteY5" fmla="*/ 902508 h 902508"/>
                <a:gd name="connsiteX6" fmla="*/ 150421 w 8458200"/>
                <a:gd name="connsiteY6" fmla="*/ 902508 h 902508"/>
                <a:gd name="connsiteX7" fmla="*/ 0 w 8458200"/>
                <a:gd name="connsiteY7" fmla="*/ 752087 h 902508"/>
                <a:gd name="connsiteX8" fmla="*/ 0 w 8458200"/>
                <a:gd name="connsiteY8" fmla="*/ 150421 h 90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00" h="902508">
                  <a:moveTo>
                    <a:pt x="0" y="150421"/>
                  </a:moveTo>
                  <a:cubicBezTo>
                    <a:pt x="0" y="67346"/>
                    <a:pt x="67346" y="0"/>
                    <a:pt x="150421" y="0"/>
                  </a:cubicBezTo>
                  <a:lnTo>
                    <a:pt x="8307779" y="0"/>
                  </a:lnTo>
                  <a:cubicBezTo>
                    <a:pt x="8390854" y="0"/>
                    <a:pt x="8458200" y="67346"/>
                    <a:pt x="8458200" y="150421"/>
                  </a:cubicBezTo>
                  <a:lnTo>
                    <a:pt x="8458200" y="752087"/>
                  </a:lnTo>
                  <a:cubicBezTo>
                    <a:pt x="8458200" y="835162"/>
                    <a:pt x="8390854" y="902508"/>
                    <a:pt x="8307779" y="902508"/>
                  </a:cubicBezTo>
                  <a:lnTo>
                    <a:pt x="150421" y="902508"/>
                  </a:lnTo>
                  <a:cubicBezTo>
                    <a:pt x="67346" y="902508"/>
                    <a:pt x="0" y="835162"/>
                    <a:pt x="0" y="752087"/>
                  </a:cubicBezTo>
                  <a:lnTo>
                    <a:pt x="0" y="150421"/>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8827" tIns="108827" rIns="108827" bIns="108827" numCol="1" spcCol="1270" anchor="ctr" anchorCtr="0">
              <a:noAutofit/>
            </a:bodyPr>
            <a:lstStyle/>
            <a:p>
              <a:pPr lvl="0" algn="l" defTabSz="755650" rtl="0">
                <a:lnSpc>
                  <a:spcPct val="90000"/>
                </a:lnSpc>
                <a:spcBef>
                  <a:spcPct val="0"/>
                </a:spcBef>
                <a:spcAft>
                  <a:spcPct val="35000"/>
                </a:spcAft>
              </a:pPr>
              <a:r>
                <a:rPr lang="en-GB" sz="1700" b="1" i="1" dirty="0">
                  <a:solidFill>
                    <a:srgbClr val="FFFF00"/>
                  </a:solidFill>
                </a:rPr>
                <a:t>IRIS</a:t>
              </a:r>
              <a:r>
                <a:rPr lang="en-GB" sz="1700" kern="1200" dirty="0" smtClean="0"/>
                <a:t> Project should be for the benefit of both ALC and the wider IRIS community i.e. “To share experience and technology as widely as possible, (but only where it makes sense to do so)”</a:t>
              </a:r>
              <a:endParaRPr lang="en-GB" sz="1700" kern="1200" dirty="0"/>
            </a:p>
          </p:txBody>
        </p:sp>
      </p:grpSp>
    </p:spTree>
    <p:extLst>
      <p:ext uri="{BB962C8B-B14F-4D97-AF65-F5344CB8AC3E}">
        <p14:creationId xmlns:p14="http://schemas.microsoft.com/office/powerpoint/2010/main" val="4051001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Process for FY19</a:t>
            </a:r>
            <a:endParaRPr lang="en-GB" dirty="0"/>
          </a:p>
        </p:txBody>
      </p:sp>
      <p:sp>
        <p:nvSpPr>
          <p:cNvPr id="15363" name="Content Placeholder 2"/>
          <p:cNvSpPr>
            <a:spLocks noGrp="1"/>
          </p:cNvSpPr>
          <p:nvPr>
            <p:ph idx="1"/>
          </p:nvPr>
        </p:nvSpPr>
        <p:spPr>
          <a:xfrm>
            <a:off x="685800" y="1557338"/>
            <a:ext cx="8134672" cy="4823990"/>
          </a:xfrm>
        </p:spPr>
        <p:txBody>
          <a:bodyPr/>
          <a:lstStyle/>
          <a:p>
            <a:pPr>
              <a:spcBef>
                <a:spcPts val="600"/>
              </a:spcBef>
              <a:spcAft>
                <a:spcPts val="600"/>
              </a:spcAft>
            </a:pPr>
            <a:r>
              <a:rPr lang="en-GB" altLang="en-US" dirty="0" smtClean="0"/>
              <a:t>Steering Group assessed the bids</a:t>
            </a:r>
          </a:p>
          <a:p>
            <a:pPr lvl="1">
              <a:spcBef>
                <a:spcPts val="0"/>
              </a:spcBef>
              <a:spcAft>
                <a:spcPts val="600"/>
              </a:spcAft>
            </a:pPr>
            <a:r>
              <a:rPr lang="en-GB" altLang="en-US" dirty="0" smtClean="0"/>
              <a:t>Over two meetings</a:t>
            </a:r>
          </a:p>
          <a:p>
            <a:pPr lvl="1">
              <a:spcBef>
                <a:spcPts val="0"/>
              </a:spcBef>
              <a:spcAft>
                <a:spcPts val="600"/>
              </a:spcAft>
            </a:pPr>
            <a:r>
              <a:rPr lang="en-GB" altLang="en-US" dirty="0" smtClean="0"/>
              <a:t>Breadth of knowledge on Steering Group vital</a:t>
            </a:r>
          </a:p>
          <a:p>
            <a:pPr lvl="2">
              <a:spcBef>
                <a:spcPts val="0"/>
              </a:spcBef>
              <a:spcAft>
                <a:spcPts val="600"/>
              </a:spcAft>
            </a:pPr>
            <a:r>
              <a:rPr lang="en-GB" altLang="en-US" dirty="0" smtClean="0"/>
              <a:t>Iterated with projects</a:t>
            </a:r>
            <a:endParaRPr lang="en-GB" altLang="en-US" sz="800" dirty="0" smtClean="0"/>
          </a:p>
          <a:p>
            <a:pPr>
              <a:spcBef>
                <a:spcPts val="1200"/>
              </a:spcBef>
              <a:spcAft>
                <a:spcPts val="600"/>
              </a:spcAft>
            </a:pPr>
            <a:r>
              <a:rPr lang="en-GB" altLang="en-US" dirty="0" smtClean="0"/>
              <a:t>How </a:t>
            </a:r>
            <a:r>
              <a:rPr lang="en-GB" altLang="en-US" dirty="0"/>
              <a:t>useful the projects are to the Facilities and its </a:t>
            </a:r>
            <a:r>
              <a:rPr lang="en-GB" altLang="en-US" dirty="0" smtClean="0"/>
              <a:t>users?</a:t>
            </a:r>
          </a:p>
          <a:p>
            <a:pPr lvl="1">
              <a:spcBef>
                <a:spcPts val="0"/>
              </a:spcBef>
              <a:spcAft>
                <a:spcPts val="600"/>
              </a:spcAft>
            </a:pPr>
            <a:r>
              <a:rPr lang="en-GB" altLang="en-US" dirty="0" smtClean="0"/>
              <a:t>Most </a:t>
            </a:r>
            <a:r>
              <a:rPr lang="en-GB" altLang="en-US" dirty="0"/>
              <a:t>of the new projects were submitted by instrument scientists, not facility </a:t>
            </a:r>
            <a:r>
              <a:rPr lang="en-GB" altLang="en-US" dirty="0" smtClean="0"/>
              <a:t>managers</a:t>
            </a:r>
          </a:p>
          <a:p>
            <a:pPr lvl="1">
              <a:spcBef>
                <a:spcPts val="0"/>
              </a:spcBef>
              <a:spcAft>
                <a:spcPts val="600"/>
              </a:spcAft>
            </a:pPr>
            <a:r>
              <a:rPr lang="en-GB" altLang="en-US" dirty="0" smtClean="0"/>
              <a:t>Instrument </a:t>
            </a:r>
            <a:r>
              <a:rPr lang="en-GB" altLang="en-US" dirty="0"/>
              <a:t>scientists (facility staff) are the biggest users of the systems and data and are the right people to provide review of these projects, as they understand the issues facing their users (</a:t>
            </a:r>
            <a:r>
              <a:rPr lang="en-GB" altLang="en-US" dirty="0" smtClean="0"/>
              <a:t>often </a:t>
            </a:r>
            <a:r>
              <a:rPr lang="en-GB" altLang="en-US" dirty="0"/>
              <a:t>better than the </a:t>
            </a:r>
            <a:r>
              <a:rPr lang="en-GB" altLang="en-US" dirty="0" smtClean="0"/>
              <a:t>users)</a:t>
            </a:r>
          </a:p>
          <a:p>
            <a:pPr lvl="1">
              <a:spcBef>
                <a:spcPts val="0"/>
              </a:spcBef>
              <a:spcAft>
                <a:spcPts val="600"/>
              </a:spcAft>
            </a:pPr>
            <a:r>
              <a:rPr lang="en-GB" altLang="en-US" dirty="0" smtClean="0"/>
              <a:t> The </a:t>
            </a:r>
            <a:r>
              <a:rPr lang="en-GB" altLang="en-US" dirty="0"/>
              <a:t>facility staff need to know their community and collate their requirements</a:t>
            </a:r>
            <a:r>
              <a:rPr lang="en-GB" altLang="en-US" dirty="0" smtClean="0"/>
              <a:t>.</a:t>
            </a:r>
          </a:p>
          <a:p>
            <a:pPr lvl="1"/>
            <a:endParaRPr lang="en-GB" altLang="en-US" dirty="0" smtClean="0"/>
          </a:p>
        </p:txBody>
      </p:sp>
    </p:spTree>
    <p:extLst>
      <p:ext uri="{BB962C8B-B14F-4D97-AF65-F5344CB8AC3E}">
        <p14:creationId xmlns:p14="http://schemas.microsoft.com/office/powerpoint/2010/main" val="1828620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Process for FY19 - Results</a:t>
            </a:r>
            <a:endParaRPr lang="en-GB" dirty="0"/>
          </a:p>
        </p:txBody>
      </p:sp>
      <p:sp>
        <p:nvSpPr>
          <p:cNvPr id="15363" name="Content Placeholder 2"/>
          <p:cNvSpPr>
            <a:spLocks noGrp="1"/>
          </p:cNvSpPr>
          <p:nvPr>
            <p:ph idx="1"/>
          </p:nvPr>
        </p:nvSpPr>
        <p:spPr>
          <a:xfrm>
            <a:off x="685800" y="1557338"/>
            <a:ext cx="8134672" cy="4823990"/>
          </a:xfrm>
        </p:spPr>
        <p:txBody>
          <a:bodyPr/>
          <a:lstStyle/>
          <a:p>
            <a:pPr>
              <a:spcBef>
                <a:spcPts val="1200"/>
              </a:spcBef>
              <a:spcAft>
                <a:spcPts val="600"/>
              </a:spcAft>
            </a:pPr>
            <a:r>
              <a:rPr lang="en-GB" altLang="en-US" dirty="0" smtClean="0"/>
              <a:t>13 bids returned</a:t>
            </a:r>
          </a:p>
          <a:p>
            <a:pPr lvl="1">
              <a:spcAft>
                <a:spcPts val="600"/>
              </a:spcAft>
            </a:pPr>
            <a:r>
              <a:rPr lang="en-GB" altLang="en-US" dirty="0" smtClean="0"/>
              <a:t>ISIS, DLS, CLF, CCFE, SCD all represented</a:t>
            </a:r>
          </a:p>
          <a:p>
            <a:pPr lvl="1">
              <a:spcAft>
                <a:spcPts val="600"/>
              </a:spcAft>
            </a:pPr>
            <a:r>
              <a:rPr lang="en-GB" altLang="en-US" dirty="0" smtClean="0"/>
              <a:t>10 chosen for potential funding</a:t>
            </a:r>
          </a:p>
          <a:p>
            <a:pPr>
              <a:spcAft>
                <a:spcPts val="600"/>
              </a:spcAft>
            </a:pPr>
            <a:r>
              <a:rPr lang="en-GB" altLang="en-US" dirty="0" smtClean="0"/>
              <a:t>Science Areas</a:t>
            </a:r>
          </a:p>
          <a:p>
            <a:pPr lvl="1">
              <a:spcAft>
                <a:spcPts val="600"/>
              </a:spcAft>
            </a:pPr>
            <a:r>
              <a:rPr lang="en-GB" altLang="en-US" dirty="0" smtClean="0"/>
              <a:t>Neutron total scattering</a:t>
            </a:r>
          </a:p>
          <a:p>
            <a:pPr lvl="1">
              <a:spcAft>
                <a:spcPts val="600"/>
              </a:spcAft>
            </a:pPr>
            <a:r>
              <a:rPr lang="en-GB" altLang="en-US" dirty="0" smtClean="0"/>
              <a:t>Reflectivity</a:t>
            </a:r>
          </a:p>
          <a:p>
            <a:pPr lvl="1">
              <a:spcAft>
                <a:spcPts val="600"/>
              </a:spcAft>
            </a:pPr>
            <a:r>
              <a:rPr lang="en-GB" altLang="en-US" dirty="0" smtClean="0"/>
              <a:t>Muons</a:t>
            </a:r>
          </a:p>
          <a:p>
            <a:pPr lvl="1">
              <a:spcAft>
                <a:spcPts val="600"/>
              </a:spcAft>
            </a:pPr>
            <a:r>
              <a:rPr lang="en-GB" altLang="en-US" dirty="0" smtClean="0"/>
              <a:t>X-rays</a:t>
            </a:r>
          </a:p>
          <a:p>
            <a:pPr lvl="1">
              <a:spcAft>
                <a:spcPts val="600"/>
              </a:spcAft>
            </a:pPr>
            <a:r>
              <a:rPr lang="en-GB" altLang="en-US" dirty="0" smtClean="0"/>
              <a:t>Crystallography</a:t>
            </a:r>
          </a:p>
          <a:p>
            <a:pPr lvl="1">
              <a:spcAft>
                <a:spcPts val="600"/>
              </a:spcAft>
            </a:pPr>
            <a:r>
              <a:rPr lang="en-GB" altLang="en-US" dirty="0" smtClean="0"/>
              <a:t>Chemistry</a:t>
            </a:r>
            <a:endParaRPr lang="en-GB" altLang="en-US" dirty="0" smtClean="0"/>
          </a:p>
        </p:txBody>
      </p:sp>
    </p:spTree>
    <p:extLst>
      <p:ext uri="{BB962C8B-B14F-4D97-AF65-F5344CB8AC3E}">
        <p14:creationId xmlns:p14="http://schemas.microsoft.com/office/powerpoint/2010/main" val="100425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Process for FY19 - Projects</a:t>
            </a:r>
            <a:endParaRPr lang="en-GB" dirty="0"/>
          </a:p>
        </p:txBody>
      </p:sp>
      <p:pic>
        <p:nvPicPr>
          <p:cNvPr id="4" name="Picture 3"/>
          <p:cNvPicPr>
            <a:picLocks noChangeAspect="1"/>
          </p:cNvPicPr>
          <p:nvPr/>
        </p:nvPicPr>
        <p:blipFill>
          <a:blip r:embed="rId2"/>
          <a:stretch>
            <a:fillRect/>
          </a:stretch>
        </p:blipFill>
        <p:spPr>
          <a:xfrm>
            <a:off x="61724" y="1476375"/>
            <a:ext cx="9020552" cy="5050548"/>
          </a:xfrm>
          <a:prstGeom prst="rect">
            <a:avLst/>
          </a:prstGeom>
          <a:ln w="12700">
            <a:solidFill>
              <a:schemeClr val="tx1"/>
            </a:solidFill>
          </a:ln>
        </p:spPr>
      </p:pic>
    </p:spTree>
    <p:extLst>
      <p:ext uri="{BB962C8B-B14F-4D97-AF65-F5344CB8AC3E}">
        <p14:creationId xmlns:p14="http://schemas.microsoft.com/office/powerpoint/2010/main" val="3893965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Staff Allocation for FY19</a:t>
            </a:r>
            <a:endParaRPr lang="en-GB" dirty="0"/>
          </a:p>
        </p:txBody>
      </p:sp>
      <p:pic>
        <p:nvPicPr>
          <p:cNvPr id="5" name="Picture 4"/>
          <p:cNvPicPr>
            <a:picLocks noChangeAspect="1"/>
          </p:cNvPicPr>
          <p:nvPr/>
        </p:nvPicPr>
        <p:blipFill>
          <a:blip r:embed="rId2"/>
          <a:stretch>
            <a:fillRect/>
          </a:stretch>
        </p:blipFill>
        <p:spPr>
          <a:xfrm>
            <a:off x="3843" y="1367362"/>
            <a:ext cx="9140157" cy="5466134"/>
          </a:xfrm>
          <a:prstGeom prst="rect">
            <a:avLst/>
          </a:prstGeom>
        </p:spPr>
      </p:pic>
    </p:spTree>
    <p:extLst>
      <p:ext uri="{BB962C8B-B14F-4D97-AF65-F5344CB8AC3E}">
        <p14:creationId xmlns:p14="http://schemas.microsoft.com/office/powerpoint/2010/main" val="2462674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Risk &amp; Mitigation</a:t>
            </a:r>
            <a:endParaRPr lang="en-GB" dirty="0"/>
          </a:p>
        </p:txBody>
      </p:sp>
      <p:sp>
        <p:nvSpPr>
          <p:cNvPr id="15363" name="Content Placeholder 2"/>
          <p:cNvSpPr>
            <a:spLocks noGrp="1"/>
          </p:cNvSpPr>
          <p:nvPr>
            <p:ph idx="1"/>
          </p:nvPr>
        </p:nvSpPr>
        <p:spPr>
          <a:xfrm>
            <a:off x="685800" y="1557338"/>
            <a:ext cx="8134672" cy="4823990"/>
          </a:xfrm>
        </p:spPr>
        <p:txBody>
          <a:bodyPr/>
          <a:lstStyle/>
          <a:p>
            <a:pPr>
              <a:spcAft>
                <a:spcPts val="600"/>
              </a:spcAft>
            </a:pPr>
            <a:r>
              <a:rPr lang="en-GB" altLang="en-US" dirty="0"/>
              <a:t>Risks for the entire IRIS 4x4 project (including the ALC funding) will be detailed in a later </a:t>
            </a:r>
            <a:r>
              <a:rPr lang="en-GB" altLang="en-US" dirty="0" smtClean="0"/>
              <a:t>document</a:t>
            </a:r>
          </a:p>
          <a:p>
            <a:pPr>
              <a:spcAft>
                <a:spcPts val="600"/>
              </a:spcAft>
            </a:pPr>
            <a:r>
              <a:rPr lang="en-GB" altLang="en-US" dirty="0" smtClean="0"/>
              <a:t>Biggest </a:t>
            </a:r>
            <a:r>
              <a:rPr lang="en-GB" altLang="en-US" dirty="0"/>
              <a:t>risk is recruitment and retention of </a:t>
            </a:r>
            <a:r>
              <a:rPr lang="en-GB" altLang="en-US" dirty="0" smtClean="0"/>
              <a:t>staff</a:t>
            </a:r>
            <a:endParaRPr lang="en-GB" altLang="en-US" dirty="0"/>
          </a:p>
          <a:p>
            <a:pPr>
              <a:spcAft>
                <a:spcPts val="600"/>
              </a:spcAft>
            </a:pPr>
            <a:r>
              <a:rPr lang="en-GB" altLang="en-US" dirty="0" smtClean="0"/>
              <a:t>Mitigation options </a:t>
            </a:r>
            <a:r>
              <a:rPr lang="en-GB" altLang="en-US" dirty="0"/>
              <a:t>to the Steering Group </a:t>
            </a:r>
            <a:r>
              <a:rPr lang="en-GB" altLang="en-US" dirty="0" smtClean="0"/>
              <a:t>include</a:t>
            </a:r>
            <a:endParaRPr lang="en-GB" altLang="en-US" dirty="0"/>
          </a:p>
          <a:p>
            <a:pPr lvl="1">
              <a:spcBef>
                <a:spcPts val="0"/>
              </a:spcBef>
              <a:spcAft>
                <a:spcPts val="600"/>
              </a:spcAft>
            </a:pPr>
            <a:r>
              <a:rPr lang="en-GB" altLang="en-US" dirty="0" smtClean="0"/>
              <a:t>Recruiting </a:t>
            </a:r>
            <a:r>
              <a:rPr lang="en-GB" altLang="en-US" dirty="0"/>
              <a:t>contractors to perform the duties</a:t>
            </a:r>
          </a:p>
          <a:p>
            <a:pPr lvl="1">
              <a:spcBef>
                <a:spcPts val="0"/>
              </a:spcBef>
              <a:spcAft>
                <a:spcPts val="600"/>
              </a:spcAft>
            </a:pPr>
            <a:r>
              <a:rPr lang="en-GB" altLang="en-US" dirty="0" smtClean="0"/>
              <a:t>Allocating </a:t>
            </a:r>
            <a:r>
              <a:rPr lang="en-GB" altLang="en-US" dirty="0"/>
              <a:t>funds to different projects (within the ALC or wider IRIS community) where staff resource is in place to proceed</a:t>
            </a:r>
          </a:p>
          <a:p>
            <a:pPr lvl="1">
              <a:spcBef>
                <a:spcPts val="0"/>
              </a:spcBef>
              <a:spcAft>
                <a:spcPts val="600"/>
              </a:spcAft>
            </a:pPr>
            <a:r>
              <a:rPr lang="en-GB" altLang="en-US" dirty="0" smtClean="0"/>
              <a:t>Spend </a:t>
            </a:r>
            <a:r>
              <a:rPr lang="en-GB" altLang="en-US" dirty="0"/>
              <a:t>on hardware</a:t>
            </a:r>
          </a:p>
          <a:p>
            <a:pPr lvl="1">
              <a:spcBef>
                <a:spcPts val="0"/>
              </a:spcBef>
              <a:spcAft>
                <a:spcPts val="600"/>
              </a:spcAft>
            </a:pPr>
            <a:r>
              <a:rPr lang="en-GB" altLang="en-US" dirty="0" smtClean="0"/>
              <a:t>Reallocating </a:t>
            </a:r>
            <a:r>
              <a:rPr lang="en-GB" altLang="en-US" dirty="0"/>
              <a:t>spend back to the wider IRIS projects</a:t>
            </a:r>
          </a:p>
          <a:p>
            <a:pPr>
              <a:spcAft>
                <a:spcPts val="600"/>
              </a:spcAft>
            </a:pPr>
            <a:r>
              <a:rPr lang="en-GB" altLang="en-US" dirty="0" smtClean="0"/>
              <a:t>Regular </a:t>
            </a:r>
            <a:r>
              <a:rPr lang="en-GB" altLang="en-US" dirty="0"/>
              <a:t>reporting and governance will be in place through FY19 to keep track of this risk, with updates to the ALC Steering Group and IRIS Delivery </a:t>
            </a:r>
            <a:r>
              <a:rPr lang="en-GB" altLang="en-US" dirty="0" smtClean="0"/>
              <a:t>Board</a:t>
            </a:r>
            <a:endParaRPr lang="en-GB" altLang="en-US" dirty="0"/>
          </a:p>
          <a:p>
            <a:pPr lvl="1"/>
            <a:endParaRPr lang="en-GB" altLang="en-US" dirty="0" smtClean="0"/>
          </a:p>
          <a:p>
            <a:pPr lvl="1"/>
            <a:endParaRPr lang="en-GB" altLang="en-US" dirty="0" smtClean="0"/>
          </a:p>
        </p:txBody>
      </p:sp>
    </p:spTree>
    <p:extLst>
      <p:ext uri="{BB962C8B-B14F-4D97-AF65-F5344CB8AC3E}">
        <p14:creationId xmlns:p14="http://schemas.microsoft.com/office/powerpoint/2010/main" val="1583787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610"/>
            <a:ext cx="9144000" cy="1143000"/>
          </a:xfrm>
        </p:spPr>
        <p:txBody>
          <a:bodyPr/>
          <a:lstStyle/>
          <a:p>
            <a:pPr>
              <a:defRPr/>
            </a:pPr>
            <a:r>
              <a:rPr lang="en-GB" dirty="0" smtClean="0"/>
              <a:t>Reporting &amp; Governance</a:t>
            </a:r>
            <a:endParaRPr lang="en-GB" dirty="0"/>
          </a:p>
        </p:txBody>
      </p:sp>
      <p:sp>
        <p:nvSpPr>
          <p:cNvPr id="15363" name="Content Placeholder 2"/>
          <p:cNvSpPr>
            <a:spLocks noGrp="1"/>
          </p:cNvSpPr>
          <p:nvPr>
            <p:ph idx="1"/>
          </p:nvPr>
        </p:nvSpPr>
        <p:spPr>
          <a:xfrm>
            <a:off x="695037" y="1224828"/>
            <a:ext cx="8134672" cy="4823990"/>
          </a:xfrm>
        </p:spPr>
        <p:txBody>
          <a:bodyPr/>
          <a:lstStyle/>
          <a:p>
            <a:pPr>
              <a:spcAft>
                <a:spcPts val="600"/>
              </a:spcAft>
            </a:pPr>
            <a:r>
              <a:rPr lang="en-GB" altLang="en-US" dirty="0"/>
              <a:t>For new projects, the Steering Group will ask </a:t>
            </a:r>
            <a:r>
              <a:rPr lang="en-GB" altLang="en-US" dirty="0" smtClean="0"/>
              <a:t>for</a:t>
            </a:r>
            <a:endParaRPr lang="en-GB" altLang="en-US" dirty="0"/>
          </a:p>
          <a:p>
            <a:pPr lvl="1">
              <a:spcBef>
                <a:spcPts val="0"/>
              </a:spcBef>
              <a:spcAft>
                <a:spcPts val="300"/>
              </a:spcAft>
            </a:pPr>
            <a:r>
              <a:rPr lang="en-GB" altLang="en-US" dirty="0" smtClean="0"/>
              <a:t>High-level </a:t>
            </a:r>
            <a:r>
              <a:rPr lang="en-GB" altLang="en-US" dirty="0"/>
              <a:t>project plan</a:t>
            </a:r>
          </a:p>
          <a:p>
            <a:pPr lvl="1">
              <a:spcBef>
                <a:spcPts val="0"/>
              </a:spcBef>
              <a:spcAft>
                <a:spcPts val="300"/>
              </a:spcAft>
            </a:pPr>
            <a:r>
              <a:rPr lang="en-GB" altLang="en-US" dirty="0" smtClean="0"/>
              <a:t>Milestones</a:t>
            </a:r>
            <a:endParaRPr lang="en-GB" altLang="en-US" dirty="0"/>
          </a:p>
          <a:p>
            <a:pPr lvl="1">
              <a:spcBef>
                <a:spcPts val="0"/>
              </a:spcBef>
              <a:spcAft>
                <a:spcPts val="300"/>
              </a:spcAft>
            </a:pPr>
            <a:r>
              <a:rPr lang="en-GB" altLang="en-US" dirty="0" smtClean="0"/>
              <a:t>Risks</a:t>
            </a:r>
            <a:endParaRPr lang="en-GB" altLang="en-US" dirty="0"/>
          </a:p>
          <a:p>
            <a:pPr lvl="1">
              <a:spcBef>
                <a:spcPts val="0"/>
              </a:spcBef>
              <a:spcAft>
                <a:spcPts val="300"/>
              </a:spcAft>
            </a:pPr>
            <a:r>
              <a:rPr lang="en-GB" altLang="en-US" dirty="0" smtClean="0"/>
              <a:t>Definition </a:t>
            </a:r>
            <a:r>
              <a:rPr lang="en-GB" altLang="en-US" dirty="0"/>
              <a:t>of </a:t>
            </a:r>
            <a:r>
              <a:rPr lang="en-GB" altLang="en-US" dirty="0" smtClean="0"/>
              <a:t>done</a:t>
            </a:r>
            <a:endParaRPr lang="en-GB" altLang="en-US" dirty="0"/>
          </a:p>
          <a:p>
            <a:pPr>
              <a:spcAft>
                <a:spcPts val="600"/>
              </a:spcAft>
            </a:pPr>
            <a:r>
              <a:rPr lang="en-GB" altLang="en-US" dirty="0"/>
              <a:t>This information will complement the details given in the project bid </a:t>
            </a:r>
            <a:r>
              <a:rPr lang="en-GB" altLang="en-US" dirty="0" smtClean="0"/>
              <a:t>forms</a:t>
            </a:r>
            <a:endParaRPr lang="en-GB" altLang="en-US" dirty="0"/>
          </a:p>
          <a:p>
            <a:pPr>
              <a:spcAft>
                <a:spcPts val="600"/>
              </a:spcAft>
            </a:pPr>
            <a:r>
              <a:rPr lang="en-GB" altLang="en-US" dirty="0"/>
              <a:t>During the course of the projects, quarterly reports will be asked for from all projects that will </a:t>
            </a:r>
            <a:r>
              <a:rPr lang="en-GB" altLang="en-US" dirty="0" smtClean="0"/>
              <a:t>detail</a:t>
            </a:r>
            <a:endParaRPr lang="en-GB" altLang="en-US" dirty="0"/>
          </a:p>
          <a:p>
            <a:pPr lvl="1">
              <a:spcBef>
                <a:spcPts val="0"/>
              </a:spcBef>
              <a:spcAft>
                <a:spcPts val="300"/>
              </a:spcAft>
            </a:pPr>
            <a:r>
              <a:rPr lang="en-GB" altLang="en-US" dirty="0" smtClean="0"/>
              <a:t>Summary</a:t>
            </a:r>
            <a:endParaRPr lang="en-GB" altLang="en-US" dirty="0"/>
          </a:p>
          <a:p>
            <a:pPr lvl="1">
              <a:spcBef>
                <a:spcPts val="0"/>
              </a:spcBef>
              <a:spcAft>
                <a:spcPts val="300"/>
              </a:spcAft>
            </a:pPr>
            <a:r>
              <a:rPr lang="en-GB" altLang="en-US" dirty="0" smtClean="0"/>
              <a:t>Costs</a:t>
            </a:r>
            <a:endParaRPr lang="en-GB" altLang="en-US" dirty="0"/>
          </a:p>
          <a:p>
            <a:pPr lvl="1">
              <a:spcBef>
                <a:spcPts val="0"/>
              </a:spcBef>
              <a:spcAft>
                <a:spcPts val="300"/>
              </a:spcAft>
            </a:pPr>
            <a:r>
              <a:rPr lang="en-GB" altLang="en-US" dirty="0" smtClean="0"/>
              <a:t>Milestones</a:t>
            </a:r>
            <a:endParaRPr lang="en-GB" altLang="en-US" dirty="0"/>
          </a:p>
          <a:p>
            <a:pPr lvl="1">
              <a:spcBef>
                <a:spcPts val="0"/>
              </a:spcBef>
              <a:spcAft>
                <a:spcPts val="300"/>
              </a:spcAft>
            </a:pPr>
            <a:r>
              <a:rPr lang="en-GB" altLang="en-US" dirty="0" smtClean="0"/>
              <a:t>Issues</a:t>
            </a:r>
            <a:endParaRPr lang="en-GB" altLang="en-US" dirty="0"/>
          </a:p>
          <a:p>
            <a:pPr lvl="1">
              <a:spcBef>
                <a:spcPts val="0"/>
              </a:spcBef>
              <a:spcAft>
                <a:spcPts val="300"/>
              </a:spcAft>
            </a:pPr>
            <a:r>
              <a:rPr lang="en-GB" altLang="en-US" dirty="0"/>
              <a:t>Forward plan &amp; resourcing</a:t>
            </a:r>
          </a:p>
          <a:p>
            <a:pPr>
              <a:spcAft>
                <a:spcPts val="600"/>
              </a:spcAft>
            </a:pPr>
            <a:endParaRPr lang="en-GB" altLang="en-US" dirty="0"/>
          </a:p>
          <a:p>
            <a:pPr>
              <a:spcAft>
                <a:spcPts val="600"/>
              </a:spcAft>
            </a:pPr>
            <a:r>
              <a:rPr lang="en-GB" altLang="en-US" dirty="0"/>
              <a:t>Necessary recruitment will start on the projects if and when approval is given from the IRIS Delivery Board.</a:t>
            </a:r>
          </a:p>
        </p:txBody>
      </p:sp>
    </p:spTree>
    <p:extLst>
      <p:ext uri="{BB962C8B-B14F-4D97-AF65-F5344CB8AC3E}">
        <p14:creationId xmlns:p14="http://schemas.microsoft.com/office/powerpoint/2010/main" val="522518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Tree>
    <p:extLst>
      <p:ext uri="{BB962C8B-B14F-4D97-AF65-F5344CB8AC3E}">
        <p14:creationId xmlns:p14="http://schemas.microsoft.com/office/powerpoint/2010/main" val="3079638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357"/>
            <a:ext cx="9144000" cy="1143000"/>
          </a:xfrm>
        </p:spPr>
        <p:txBody>
          <a:bodyPr/>
          <a:lstStyle/>
          <a:p>
            <a:pPr>
              <a:defRPr/>
            </a:pPr>
            <a:r>
              <a:rPr lang="en-GB" dirty="0" smtClean="0"/>
              <a:t>ALC Status</a:t>
            </a:r>
            <a:endParaRPr lang="en-GB" dirty="0"/>
          </a:p>
        </p:txBody>
      </p:sp>
      <p:sp>
        <p:nvSpPr>
          <p:cNvPr id="15363" name="Content Placeholder 2"/>
          <p:cNvSpPr>
            <a:spLocks noGrp="1"/>
          </p:cNvSpPr>
          <p:nvPr>
            <p:ph idx="1"/>
          </p:nvPr>
        </p:nvSpPr>
        <p:spPr>
          <a:xfrm>
            <a:off x="667327" y="1319357"/>
            <a:ext cx="8134672" cy="4823990"/>
          </a:xfrm>
        </p:spPr>
        <p:txBody>
          <a:bodyPr/>
          <a:lstStyle/>
          <a:p>
            <a:pPr>
              <a:spcAft>
                <a:spcPts val="600"/>
              </a:spcAft>
            </a:pPr>
            <a:r>
              <a:rPr lang="en-GB" altLang="en-US" dirty="0" smtClean="0"/>
              <a:t>Projects </a:t>
            </a:r>
            <a:r>
              <a:rPr lang="en-GB" altLang="en-US" dirty="0" smtClean="0"/>
              <a:t>progressing well despite recruitment challenges</a:t>
            </a:r>
          </a:p>
          <a:p>
            <a:pPr>
              <a:spcAft>
                <a:spcPts val="600"/>
              </a:spcAft>
            </a:pPr>
            <a:r>
              <a:rPr lang="en-GB" altLang="en-US" dirty="0" smtClean="0"/>
              <a:t>Web presence now critical</a:t>
            </a:r>
          </a:p>
          <a:p>
            <a:pPr>
              <a:spcAft>
                <a:spcPts val="600"/>
              </a:spcAft>
            </a:pPr>
            <a:r>
              <a:rPr lang="en-GB" altLang="en-US" dirty="0" smtClean="0"/>
              <a:t>ALC Director</a:t>
            </a:r>
          </a:p>
          <a:p>
            <a:pPr lvl="1">
              <a:spcAft>
                <a:spcPts val="600"/>
              </a:spcAft>
            </a:pPr>
            <a:r>
              <a:rPr lang="en-GB" altLang="en-US" dirty="0" smtClean="0"/>
              <a:t>Part-time role to lead science focus</a:t>
            </a:r>
          </a:p>
          <a:p>
            <a:pPr lvl="1">
              <a:spcAft>
                <a:spcPts val="600"/>
              </a:spcAft>
            </a:pPr>
            <a:r>
              <a:rPr lang="en-GB" altLang="en-US" dirty="0" smtClean="0"/>
              <a:t>Oversee strategy and vision</a:t>
            </a:r>
          </a:p>
          <a:p>
            <a:pPr>
              <a:spcAft>
                <a:spcPts val="600"/>
              </a:spcAft>
            </a:pPr>
            <a:r>
              <a:rPr lang="en-GB" altLang="en-US" dirty="0" smtClean="0"/>
              <a:t>Growing identification</a:t>
            </a:r>
          </a:p>
          <a:p>
            <a:pPr lvl="1">
              <a:spcAft>
                <a:spcPts val="600"/>
              </a:spcAft>
            </a:pPr>
            <a:r>
              <a:rPr lang="en-GB" altLang="en-US" dirty="0" smtClean="0"/>
              <a:t>New starters</a:t>
            </a:r>
          </a:p>
          <a:p>
            <a:pPr lvl="1">
              <a:spcAft>
                <a:spcPts val="600"/>
              </a:spcAft>
            </a:pPr>
            <a:r>
              <a:rPr lang="en-GB" altLang="en-US" dirty="0" smtClean="0"/>
              <a:t>Focus for ALC services</a:t>
            </a:r>
          </a:p>
          <a:p>
            <a:pPr lvl="1">
              <a:spcAft>
                <a:spcPts val="600"/>
              </a:spcAft>
            </a:pPr>
            <a:r>
              <a:rPr lang="en-GB" altLang="en-US" dirty="0" smtClean="0"/>
              <a:t>What do we want to be known for?</a:t>
            </a:r>
          </a:p>
          <a:p>
            <a:pPr>
              <a:spcAft>
                <a:spcPts val="600"/>
              </a:spcAft>
            </a:pPr>
            <a:r>
              <a:rPr lang="en-GB" altLang="en-US" dirty="0" smtClean="0"/>
              <a:t>Oversight and governance needs work</a:t>
            </a:r>
          </a:p>
          <a:p>
            <a:pPr>
              <a:spcAft>
                <a:spcPts val="600"/>
              </a:spcAft>
            </a:pPr>
            <a:r>
              <a:rPr lang="en-GB" altLang="en-US" dirty="0" smtClean="0"/>
              <a:t>Face to face meeting </a:t>
            </a:r>
            <a:r>
              <a:rPr lang="en-GB" altLang="en-US" dirty="0" smtClean="0"/>
              <a:t>later this year</a:t>
            </a:r>
            <a:endParaRPr lang="en-GB" altLang="en-US" dirty="0" smtClean="0"/>
          </a:p>
          <a:p>
            <a:pPr lvl="1">
              <a:spcAft>
                <a:spcPts val="600"/>
              </a:spcAft>
            </a:pPr>
            <a:endParaRPr lang="en-GB" altLang="en-US" dirty="0" smtClean="0"/>
          </a:p>
          <a:p>
            <a:pPr lvl="1"/>
            <a:endParaRPr lang="en-GB" altLang="en-US" dirty="0" smtClean="0"/>
          </a:p>
          <a:p>
            <a:pPr lvl="1"/>
            <a:endParaRPr lang="en-GB" altLang="en-US" dirty="0" smtClean="0"/>
          </a:p>
        </p:txBody>
      </p:sp>
    </p:spTree>
    <p:extLst>
      <p:ext uri="{BB962C8B-B14F-4D97-AF65-F5344CB8AC3E}">
        <p14:creationId xmlns:p14="http://schemas.microsoft.com/office/powerpoint/2010/main" val="23261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18337" y="-1046174"/>
            <a:ext cx="6613236" cy="9038089"/>
          </a:xfrm>
          <a:prstGeom prst="rect">
            <a:avLst/>
          </a:prstGeom>
        </p:spPr>
      </p:pic>
    </p:spTree>
    <p:extLst>
      <p:ext uri="{BB962C8B-B14F-4D97-AF65-F5344CB8AC3E}">
        <p14:creationId xmlns:p14="http://schemas.microsoft.com/office/powerpoint/2010/main" val="2975533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FY19 Project Details</a:t>
            </a:r>
            <a:endParaRPr lang="en-GB" dirty="0"/>
          </a:p>
        </p:txBody>
      </p:sp>
    </p:spTree>
    <p:extLst>
      <p:ext uri="{BB962C8B-B14F-4D97-AF65-F5344CB8AC3E}">
        <p14:creationId xmlns:p14="http://schemas.microsoft.com/office/powerpoint/2010/main" val="784639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Projects: Workflow</a:t>
            </a:r>
            <a:endParaRPr lang="en-GB" dirty="0"/>
          </a:p>
        </p:txBody>
      </p:sp>
      <p:graphicFrame>
        <p:nvGraphicFramePr>
          <p:cNvPr id="3" name="Table 2"/>
          <p:cNvGraphicFramePr>
            <a:graphicFrameLocks noGrp="1"/>
          </p:cNvGraphicFramePr>
          <p:nvPr/>
        </p:nvGraphicFramePr>
        <p:xfrm>
          <a:off x="305493" y="1476375"/>
          <a:ext cx="8709198" cy="5035621"/>
        </p:xfrm>
        <a:graphic>
          <a:graphicData uri="http://schemas.openxmlformats.org/drawingml/2006/table">
            <a:tbl>
              <a:tblPr firstRow="1" firstCol="1" bandRow="1"/>
              <a:tblGrid>
                <a:gridCol w="1638287">
                  <a:extLst>
                    <a:ext uri="{9D8B030D-6E8A-4147-A177-3AD203B41FA5}">
                      <a16:colId xmlns:a16="http://schemas.microsoft.com/office/drawing/2014/main" val="1388343884"/>
                    </a:ext>
                  </a:extLst>
                </a:gridCol>
                <a:gridCol w="7070911">
                  <a:extLst>
                    <a:ext uri="{9D8B030D-6E8A-4147-A177-3AD203B41FA5}">
                      <a16:colId xmlns:a16="http://schemas.microsoft.com/office/drawing/2014/main" val="3497672633"/>
                    </a:ext>
                  </a:extLst>
                </a:gridCol>
              </a:tblGrid>
              <a:tr h="503562">
                <a:tc>
                  <a:txBody>
                    <a:bodyPr/>
                    <a:lstStyle/>
                    <a:p>
                      <a:pPr>
                        <a:spcAft>
                          <a:spcPts val="0"/>
                        </a:spcAft>
                      </a:pPr>
                      <a:r>
                        <a:rPr lang="en-US" sz="1600" b="1" i="1" dirty="0">
                          <a:effectLst/>
                          <a:latin typeface="Arial" panose="020B0604020202020204" pitchFamily="34" charset="0"/>
                          <a:ea typeface="Arial" panose="020B0604020202020204" pitchFamily="34" charset="0"/>
                        </a:rPr>
                        <a:t>Project</a:t>
                      </a:r>
                      <a:endParaRPr lang="en-GB"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b="1">
                          <a:effectLst/>
                          <a:latin typeface="Arial" panose="020B0604020202020204" pitchFamily="34" charset="0"/>
                          <a:ea typeface="Arial" panose="020B0604020202020204" pitchFamily="34" charset="0"/>
                        </a:rPr>
                        <a:t>Improved workflows for extracting and validating force fields for molecular dynamics from Neutron Total Scattering</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681523794"/>
                  </a:ext>
                </a:extLst>
              </a:tr>
              <a:tr h="251781">
                <a:tc>
                  <a:txBody>
                    <a:bodyPr/>
                    <a:lstStyle/>
                    <a:p>
                      <a:pPr>
                        <a:spcAft>
                          <a:spcPts val="0"/>
                        </a:spcAft>
                      </a:pPr>
                      <a:r>
                        <a:rPr lang="en-US" sz="1600" b="1" i="1">
                          <a:effectLst/>
                          <a:latin typeface="Arial" panose="020B0604020202020204" pitchFamily="34" charset="0"/>
                          <a:ea typeface="Arial" panose="020B0604020202020204" pitchFamily="34" charset="0"/>
                        </a:rPr>
                        <a:t>Science</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a:effectLst/>
                          <a:latin typeface="Arial" panose="020B0604020202020204" pitchFamily="34" charset="0"/>
                          <a:ea typeface="Arial" panose="020B0604020202020204" pitchFamily="34" charset="0"/>
                        </a:rPr>
                        <a:t>Neutron Total Scattering</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768831035"/>
                  </a:ext>
                </a:extLst>
              </a:tr>
              <a:tr h="251781">
                <a:tc>
                  <a:txBody>
                    <a:bodyPr/>
                    <a:lstStyle/>
                    <a:p>
                      <a:pPr>
                        <a:spcAft>
                          <a:spcPts val="0"/>
                        </a:spcAft>
                      </a:pPr>
                      <a:r>
                        <a:rPr lang="en-US" sz="1600" b="1" i="1">
                          <a:effectLst/>
                          <a:latin typeface="Arial" panose="020B0604020202020204" pitchFamily="34" charset="0"/>
                          <a:ea typeface="Arial" panose="020B0604020202020204" pitchFamily="34" charset="0"/>
                        </a:rPr>
                        <a:t>Partners</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a:effectLst/>
                          <a:latin typeface="Arial" panose="020B0604020202020204" pitchFamily="34" charset="0"/>
                          <a:ea typeface="Arial" panose="020B0604020202020204" pitchFamily="34" charset="0"/>
                        </a:rPr>
                        <a:t>SCD, ISIS</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630644665"/>
                  </a:ext>
                </a:extLst>
              </a:tr>
              <a:tr h="251781">
                <a:tc>
                  <a:txBody>
                    <a:bodyPr/>
                    <a:lstStyle/>
                    <a:p>
                      <a:pPr>
                        <a:spcAft>
                          <a:spcPts val="0"/>
                        </a:spcAft>
                      </a:pPr>
                      <a:r>
                        <a:rPr lang="en-US" sz="1600" b="1" i="1">
                          <a:effectLst/>
                          <a:latin typeface="Arial" panose="020B0604020202020204" pitchFamily="34" charset="0"/>
                          <a:ea typeface="Arial" panose="020B0604020202020204" pitchFamily="34" charset="0"/>
                        </a:rPr>
                        <a:t>Resource</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a:effectLst/>
                          <a:latin typeface="Arial" panose="020B0604020202020204" pitchFamily="34" charset="0"/>
                          <a:ea typeface="Arial" panose="020B0604020202020204" pitchFamily="34" charset="0"/>
                        </a:rPr>
                        <a:t>0.85 FTE over 1 year</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961157833"/>
                  </a:ext>
                </a:extLst>
              </a:tr>
              <a:tr h="2769592">
                <a:tc>
                  <a:txBody>
                    <a:bodyPr/>
                    <a:lstStyle/>
                    <a:p>
                      <a:pPr>
                        <a:spcAft>
                          <a:spcPts val="0"/>
                        </a:spcAft>
                      </a:pPr>
                      <a:r>
                        <a:rPr lang="en-US" sz="1600" b="1" i="1">
                          <a:effectLst/>
                          <a:latin typeface="Arial" panose="020B0604020202020204" pitchFamily="34" charset="0"/>
                          <a:ea typeface="Arial" panose="020B0604020202020204" pitchFamily="34" charset="0"/>
                        </a:rPr>
                        <a:t>Summary</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spcAft>
                          <a:spcPts val="0"/>
                        </a:spcAft>
                        <a:buFont typeface="Symbol" panose="05050102010706020507" pitchFamily="18" charset="2"/>
                        <a:buChar char=""/>
                      </a:pPr>
                      <a:r>
                        <a:rPr lang="en-US" sz="1600" dirty="0">
                          <a:effectLst/>
                          <a:latin typeface="Arial" panose="020B0604020202020204" pitchFamily="34" charset="0"/>
                          <a:ea typeface="Arial" panose="020B0604020202020204" pitchFamily="34" charset="0"/>
                        </a:rPr>
                        <a:t>Create a workflow for the validation of refined force fields. With already existing experimental data, we will initially focus on simple systems for which FF generation is fully determined, such as liquid argon, water, and benzene, with extension to other systems if time permits.</a:t>
                      </a:r>
                      <a:endParaRPr lang="en-GB" sz="1800" dirty="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600" dirty="0">
                          <a:effectLst/>
                          <a:latin typeface="Arial" panose="020B0604020202020204" pitchFamily="34" charset="0"/>
                          <a:ea typeface="Arial" panose="020B0604020202020204" pitchFamily="34" charset="0"/>
                        </a:rPr>
                        <a:t>The workflow will target basic properties of potentials such as transferability and reproducibility of dynamics properties.</a:t>
                      </a:r>
                      <a:endParaRPr lang="en-GB" sz="1800" dirty="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600" dirty="0">
                          <a:effectLst/>
                          <a:latin typeface="Arial" panose="020B0604020202020204" pitchFamily="34" charset="0"/>
                          <a:ea typeface="Arial" panose="020B0604020202020204" pitchFamily="34" charset="0"/>
                        </a:rPr>
                        <a:t>We also intend to explore the possibility of using machine learning techniques to predict properties or changes in structure factor directly from the underlying FF parameters, based on a small number of molecular dynamics runs.</a:t>
                      </a:r>
                      <a:endParaRPr lang="en-GB"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283350286"/>
                  </a:ext>
                </a:extLst>
              </a:tr>
              <a:tr h="1007124">
                <a:tc>
                  <a:txBody>
                    <a:bodyPr/>
                    <a:lstStyle/>
                    <a:p>
                      <a:pPr>
                        <a:spcAft>
                          <a:spcPts val="0"/>
                        </a:spcAft>
                      </a:pPr>
                      <a:r>
                        <a:rPr lang="en-US" sz="1600" b="1" i="1">
                          <a:effectLst/>
                          <a:latin typeface="Arial" panose="020B0604020202020204" pitchFamily="34" charset="0"/>
                          <a:ea typeface="Arial" panose="020B0604020202020204" pitchFamily="34" charset="0"/>
                        </a:rPr>
                        <a:t>Deliverables</a:t>
                      </a:r>
                      <a:endParaRPr lang="en-GB"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dirty="0">
                          <a:effectLst/>
                          <a:latin typeface="Arial" panose="020B0604020202020204" pitchFamily="34" charset="0"/>
                          <a:ea typeface="Arial" panose="020B0604020202020204" pitchFamily="34" charset="0"/>
                        </a:rPr>
                        <a:t>Workflow, integrated in a software package, to validate fitted force fields in two deliverables as follow:</a:t>
                      </a:r>
                      <a:endParaRPr lang="en-GB" sz="1800" dirty="0">
                        <a:effectLst/>
                        <a:latin typeface="Calibri" panose="020F0502020204030204" pitchFamily="34" charset="0"/>
                        <a:ea typeface="Calibri" panose="020F0502020204030204" pitchFamily="34" charset="0"/>
                      </a:endParaRPr>
                    </a:p>
                    <a:p>
                      <a:pPr>
                        <a:spcAft>
                          <a:spcPts val="0"/>
                        </a:spcAft>
                      </a:pPr>
                      <a:r>
                        <a:rPr lang="en-US" sz="1600" dirty="0">
                          <a:effectLst/>
                          <a:latin typeface="Arial" panose="020B0604020202020204" pitchFamily="34" charset="0"/>
                          <a:ea typeface="Arial" panose="020B0604020202020204" pitchFamily="34" charset="0"/>
                        </a:rPr>
                        <a:t>1. Classical simulations workflow for validation of </a:t>
                      </a:r>
                      <a:r>
                        <a:rPr lang="en-US" sz="1600" dirty="0" err="1">
                          <a:effectLst/>
                          <a:latin typeface="Arial" panose="020B0604020202020204" pitchFamily="34" charset="0"/>
                          <a:ea typeface="Arial" panose="020B0604020202020204" pitchFamily="34" charset="0"/>
                        </a:rPr>
                        <a:t>forcefields</a:t>
                      </a:r>
                      <a:endParaRPr lang="en-GB" sz="1800" dirty="0">
                        <a:effectLst/>
                        <a:latin typeface="Calibri" panose="020F0502020204030204" pitchFamily="34" charset="0"/>
                        <a:ea typeface="Calibri" panose="020F0502020204030204" pitchFamily="34" charset="0"/>
                      </a:endParaRPr>
                    </a:p>
                    <a:p>
                      <a:pPr>
                        <a:spcAft>
                          <a:spcPts val="0"/>
                        </a:spcAft>
                      </a:pPr>
                      <a:r>
                        <a:rPr lang="en-US" sz="1600" dirty="0">
                          <a:effectLst/>
                          <a:latin typeface="Arial" panose="020B0604020202020204" pitchFamily="34" charset="0"/>
                          <a:ea typeface="Arial" panose="020B0604020202020204" pitchFamily="34" charset="0"/>
                        </a:rPr>
                        <a:t>2. Machine learning based workflow for validation of </a:t>
                      </a:r>
                      <a:r>
                        <a:rPr lang="en-US" sz="1600" dirty="0" err="1">
                          <a:effectLst/>
                          <a:latin typeface="Arial" panose="020B0604020202020204" pitchFamily="34" charset="0"/>
                          <a:ea typeface="Arial" panose="020B0604020202020204" pitchFamily="34" charset="0"/>
                        </a:rPr>
                        <a:t>forcefields</a:t>
                      </a:r>
                      <a:endParaRPr lang="en-GB"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216563013"/>
                  </a:ext>
                </a:extLst>
              </a:tr>
            </a:tbl>
          </a:graphicData>
        </a:graphic>
      </p:graphicFrame>
    </p:spTree>
    <p:extLst>
      <p:ext uri="{BB962C8B-B14F-4D97-AF65-F5344CB8AC3E}">
        <p14:creationId xmlns:p14="http://schemas.microsoft.com/office/powerpoint/2010/main" val="2213263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New Projects: Reflectivity Data </a:t>
            </a:r>
            <a:r>
              <a:rPr lang="en-GB" sz="4000" dirty="0" err="1" smtClean="0"/>
              <a:t>Analysys</a:t>
            </a:r>
            <a:endParaRPr lang="en-GB" sz="4000" dirty="0"/>
          </a:p>
        </p:txBody>
      </p:sp>
      <p:graphicFrame>
        <p:nvGraphicFramePr>
          <p:cNvPr id="5" name="Table 4"/>
          <p:cNvGraphicFramePr>
            <a:graphicFrameLocks noGrp="1"/>
          </p:cNvGraphicFramePr>
          <p:nvPr/>
        </p:nvGraphicFramePr>
        <p:xfrm>
          <a:off x="92364" y="1237670"/>
          <a:ext cx="8940800" cy="5760720"/>
        </p:xfrm>
        <a:graphic>
          <a:graphicData uri="http://schemas.openxmlformats.org/drawingml/2006/table">
            <a:tbl>
              <a:tblPr firstRow="1" firstCol="1" bandRow="1"/>
              <a:tblGrid>
                <a:gridCol w="1584824">
                  <a:extLst>
                    <a:ext uri="{9D8B030D-6E8A-4147-A177-3AD203B41FA5}">
                      <a16:colId xmlns:a16="http://schemas.microsoft.com/office/drawing/2014/main" val="1412158253"/>
                    </a:ext>
                  </a:extLst>
                </a:gridCol>
                <a:gridCol w="7355976">
                  <a:extLst>
                    <a:ext uri="{9D8B030D-6E8A-4147-A177-3AD203B41FA5}">
                      <a16:colId xmlns:a16="http://schemas.microsoft.com/office/drawing/2014/main" val="1285767070"/>
                    </a:ext>
                  </a:extLst>
                </a:gridCol>
              </a:tblGrid>
              <a:tr h="162180">
                <a:tc>
                  <a:txBody>
                    <a:bodyPr/>
                    <a:lstStyle/>
                    <a:p>
                      <a:pPr>
                        <a:spcAft>
                          <a:spcPts val="0"/>
                        </a:spcAft>
                      </a:pPr>
                      <a:r>
                        <a:rPr lang="en-US" sz="1400" b="1" i="1">
                          <a:effectLst/>
                          <a:latin typeface="Arial" panose="020B0604020202020204" pitchFamily="34" charset="0"/>
                          <a:ea typeface="Arial" panose="020B0604020202020204" pitchFamily="34" charset="0"/>
                        </a:rPr>
                        <a:t>Project</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b="1">
                          <a:effectLst/>
                          <a:latin typeface="Arial" panose="020B0604020202020204" pitchFamily="34" charset="0"/>
                          <a:ea typeface="Arial" panose="020B0604020202020204" pitchFamily="34" charset="0"/>
                        </a:rPr>
                        <a:t>Toward greater autonomy for reflectivity data analysis</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261087830"/>
                  </a:ext>
                </a:extLst>
              </a:tr>
              <a:tr h="162180">
                <a:tc>
                  <a:txBody>
                    <a:bodyPr/>
                    <a:lstStyle/>
                    <a:p>
                      <a:pPr>
                        <a:spcAft>
                          <a:spcPts val="0"/>
                        </a:spcAft>
                      </a:pPr>
                      <a:r>
                        <a:rPr lang="en-US" sz="1400" b="1" i="1">
                          <a:effectLst/>
                          <a:latin typeface="Arial" panose="020B0604020202020204" pitchFamily="34" charset="0"/>
                          <a:ea typeface="Arial" panose="020B0604020202020204" pitchFamily="34" charset="0"/>
                        </a:rPr>
                        <a:t>Science</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a:effectLst/>
                          <a:latin typeface="Arial" panose="020B0604020202020204" pitchFamily="34" charset="0"/>
                          <a:ea typeface="Arial" panose="020B0604020202020204" pitchFamily="34" charset="0"/>
                        </a:rPr>
                        <a:t>Reflectivity</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541972622"/>
                  </a:ext>
                </a:extLst>
              </a:tr>
              <a:tr h="162180">
                <a:tc>
                  <a:txBody>
                    <a:bodyPr/>
                    <a:lstStyle/>
                    <a:p>
                      <a:pPr>
                        <a:spcAft>
                          <a:spcPts val="0"/>
                        </a:spcAft>
                      </a:pPr>
                      <a:r>
                        <a:rPr lang="en-US" sz="1400" b="1" i="1">
                          <a:effectLst/>
                          <a:latin typeface="Arial" panose="020B0604020202020204" pitchFamily="34" charset="0"/>
                          <a:ea typeface="Arial" panose="020B0604020202020204" pitchFamily="34" charset="0"/>
                        </a:rPr>
                        <a:t>Partners</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a:effectLst/>
                          <a:latin typeface="Arial" panose="020B0604020202020204" pitchFamily="34" charset="0"/>
                          <a:ea typeface="Arial" panose="020B0604020202020204" pitchFamily="34" charset="0"/>
                        </a:rPr>
                        <a:t>DLS, ISIS</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152636660"/>
                  </a:ext>
                </a:extLst>
              </a:tr>
              <a:tr h="162180">
                <a:tc>
                  <a:txBody>
                    <a:bodyPr/>
                    <a:lstStyle/>
                    <a:p>
                      <a:pPr>
                        <a:spcAft>
                          <a:spcPts val="0"/>
                        </a:spcAft>
                      </a:pPr>
                      <a:r>
                        <a:rPr lang="en-US" sz="1400" b="1" i="1">
                          <a:effectLst/>
                          <a:latin typeface="Arial" panose="020B0604020202020204" pitchFamily="34" charset="0"/>
                          <a:ea typeface="Arial" panose="020B0604020202020204" pitchFamily="34" charset="0"/>
                        </a:rPr>
                        <a:t>Resource</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a:effectLst/>
                          <a:latin typeface="Arial" panose="020B0604020202020204" pitchFamily="34" charset="0"/>
                          <a:ea typeface="Arial" panose="020B0604020202020204" pitchFamily="34" charset="0"/>
                        </a:rPr>
                        <a:t>1 FTE for 3 years</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529287268"/>
                  </a:ext>
                </a:extLst>
              </a:tr>
              <a:tr h="2108336">
                <a:tc>
                  <a:txBody>
                    <a:bodyPr/>
                    <a:lstStyle/>
                    <a:p>
                      <a:pPr>
                        <a:spcAft>
                          <a:spcPts val="0"/>
                        </a:spcAft>
                      </a:pPr>
                      <a:r>
                        <a:rPr lang="en-US" sz="1400" b="1" i="1">
                          <a:effectLst/>
                          <a:latin typeface="Arial" panose="020B0604020202020204" pitchFamily="34" charset="0"/>
                          <a:ea typeface="Arial" panose="020B0604020202020204" pitchFamily="34" charset="0"/>
                        </a:rPr>
                        <a:t>Summary</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spcAft>
                          <a:spcPts val="0"/>
                        </a:spcAft>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This project aims to deliver a candidate framework, and complimentary software (the digital asset), for the analysis of reflectivity data obtained from x-ray or neutron sources.</a:t>
                      </a:r>
                      <a:endParaRPr lang="en-GB" sz="1600" dirty="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Comparable to recent advances for the analysis of small angle scattering data, an adaptable framework of analytical steps for reflectivity data will be devised in collaboration with experts in the field. This will form a traceable analysis procedure that can be configured in advance of measurements, according to sample, allowing automated analysis of data.</a:t>
                      </a:r>
                      <a:endParaRPr lang="en-GB" sz="1600" dirty="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An input dataset will be designed to be metadata rich, facilitating complimentary, or ancillary, data mining or Machine Learning projects for reflectivity datasets to complement ongoing effort within SCD, led by Rebecca Mackenzie.</a:t>
                      </a:r>
                      <a:endParaRPr lang="en-GB" sz="1600" dirty="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709046280"/>
                  </a:ext>
                </a:extLst>
              </a:tr>
              <a:tr h="2757055">
                <a:tc>
                  <a:txBody>
                    <a:bodyPr/>
                    <a:lstStyle/>
                    <a:p>
                      <a:pPr>
                        <a:spcAft>
                          <a:spcPts val="0"/>
                        </a:spcAft>
                      </a:pPr>
                      <a:r>
                        <a:rPr lang="en-US" sz="1400" b="1" i="1">
                          <a:effectLst/>
                          <a:latin typeface="Arial" panose="020B0604020202020204" pitchFamily="34" charset="0"/>
                          <a:ea typeface="Arial" panose="020B0604020202020204" pitchFamily="34" charset="0"/>
                        </a:rPr>
                        <a:t>Deliverables</a:t>
                      </a:r>
                      <a:endParaRPr lang="en-GB" sz="160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dirty="0">
                          <a:effectLst/>
                          <a:latin typeface="Arial" panose="020B0604020202020204" pitchFamily="34" charset="0"/>
                          <a:ea typeface="Arial" panose="020B0604020202020204" pitchFamily="34" charset="0"/>
                        </a:rPr>
                        <a:t>- Primarily the digital asset, namely, an analytical software package capable of interpreting the project defined input format and providing a stepwise implementation of the analytical framework (cf. DAWN’s processing perspective https://confluence.diamond.ac.uk/display/SCATTERWEB/Reducing+data+from+I22+using+DAWN)</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 A working, automated, implementation of the digital asset at I07 at Diamond Light Source</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 A working, automated, implementation of the digital asset at OFFSPEC at ISIS</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 Training for the user community in the shape of formal courses held at RAL, outreach to visiting user groups, visits to Universities and an e-learning module.</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 An open access journal article outlining the analytical framework</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 A series of workshops to engage the user community with the project</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 A specification for a metadata rich, </a:t>
                      </a:r>
                      <a:r>
                        <a:rPr lang="en-US" sz="1400" dirty="0" err="1">
                          <a:effectLst/>
                          <a:latin typeface="Arial" panose="020B0604020202020204" pitchFamily="34" charset="0"/>
                          <a:ea typeface="Arial" panose="020B0604020202020204" pitchFamily="34" charset="0"/>
                        </a:rPr>
                        <a:t>NeXus</a:t>
                      </a:r>
                      <a:r>
                        <a:rPr lang="en-US" sz="1400" dirty="0">
                          <a:effectLst/>
                          <a:latin typeface="Arial" panose="020B0604020202020204" pitchFamily="34" charset="0"/>
                          <a:ea typeface="Arial" panose="020B0604020202020204" pitchFamily="34" charset="0"/>
                        </a:rPr>
                        <a:t>/HDF based, input format published on www.nexusformat.org</a:t>
                      </a:r>
                      <a:endParaRPr lang="en-GB" sz="1600" dirty="0">
                        <a:effectLst/>
                        <a:latin typeface="Calibri" panose="020F0502020204030204" pitchFamily="34" charset="0"/>
                        <a:ea typeface="Calibri" panose="020F0502020204030204" pitchFamily="34" charset="0"/>
                      </a:endParaRPr>
                    </a:p>
                  </a:txBody>
                  <a:tcPr marL="54610" marR="5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784148462"/>
                  </a:ext>
                </a:extLst>
              </a:tr>
            </a:tbl>
          </a:graphicData>
        </a:graphic>
      </p:graphicFrame>
    </p:spTree>
    <p:extLst>
      <p:ext uri="{BB962C8B-B14F-4D97-AF65-F5344CB8AC3E}">
        <p14:creationId xmlns:p14="http://schemas.microsoft.com/office/powerpoint/2010/main" val="2391851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New Projects: </a:t>
            </a:r>
            <a:r>
              <a:rPr lang="en-GB" sz="3600" dirty="0" err="1" smtClean="0"/>
              <a:t>Muonic</a:t>
            </a:r>
            <a:r>
              <a:rPr lang="en-GB" sz="3600" dirty="0" smtClean="0"/>
              <a:t> X-ray Elemental Analysis</a:t>
            </a:r>
            <a:endParaRPr lang="en-GB" sz="3600" dirty="0"/>
          </a:p>
        </p:txBody>
      </p:sp>
      <p:graphicFrame>
        <p:nvGraphicFramePr>
          <p:cNvPr id="3" name="Table 2"/>
          <p:cNvGraphicFramePr>
            <a:graphicFrameLocks noGrp="1"/>
          </p:cNvGraphicFramePr>
          <p:nvPr/>
        </p:nvGraphicFramePr>
        <p:xfrm>
          <a:off x="101599" y="1256145"/>
          <a:ext cx="8959273" cy="5729844"/>
        </p:xfrm>
        <a:graphic>
          <a:graphicData uri="http://schemas.openxmlformats.org/drawingml/2006/table">
            <a:tbl>
              <a:tblPr firstRow="1" firstCol="1" bandRow="1"/>
              <a:tblGrid>
                <a:gridCol w="1685329">
                  <a:extLst>
                    <a:ext uri="{9D8B030D-6E8A-4147-A177-3AD203B41FA5}">
                      <a16:colId xmlns:a16="http://schemas.microsoft.com/office/drawing/2014/main" val="2891618851"/>
                    </a:ext>
                  </a:extLst>
                </a:gridCol>
                <a:gridCol w="7273944">
                  <a:extLst>
                    <a:ext uri="{9D8B030D-6E8A-4147-A177-3AD203B41FA5}">
                      <a16:colId xmlns:a16="http://schemas.microsoft.com/office/drawing/2014/main" val="1623009260"/>
                    </a:ext>
                  </a:extLst>
                </a:gridCol>
              </a:tblGrid>
              <a:tr h="393865">
                <a:tc>
                  <a:txBody>
                    <a:bodyPr/>
                    <a:lstStyle/>
                    <a:p>
                      <a:pPr>
                        <a:spcAft>
                          <a:spcPts val="0"/>
                        </a:spcAft>
                      </a:pPr>
                      <a:r>
                        <a:rPr lang="en-US" sz="2000" b="1" i="1">
                          <a:effectLst/>
                          <a:latin typeface="Arial" panose="020B0604020202020204" pitchFamily="34" charset="0"/>
                          <a:ea typeface="Arial" panose="020B0604020202020204" pitchFamily="34" charset="0"/>
                        </a:rPr>
                        <a:t>Project</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a:effectLst/>
                          <a:latin typeface="Arial" panose="020B0604020202020204" pitchFamily="34" charset="0"/>
                          <a:ea typeface="Arial" panose="020B0604020202020204" pitchFamily="34" charset="0"/>
                        </a:rPr>
                        <a:t>Developing an atomic solver for muonic X-ray elemental analysis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179168743"/>
                  </a:ext>
                </a:extLst>
              </a:tr>
              <a:tr h="393865">
                <a:tc>
                  <a:txBody>
                    <a:bodyPr/>
                    <a:lstStyle/>
                    <a:p>
                      <a:pPr>
                        <a:spcAft>
                          <a:spcPts val="0"/>
                        </a:spcAft>
                      </a:pPr>
                      <a:r>
                        <a:rPr lang="en-US" sz="2000" b="1" i="1">
                          <a:effectLst/>
                          <a:latin typeface="Arial" panose="020B0604020202020204" pitchFamily="34" charset="0"/>
                          <a:ea typeface="Arial" panose="020B0604020202020204" pitchFamily="34" charset="0"/>
                        </a:rPr>
                        <a:t>Science</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a:effectLst/>
                          <a:latin typeface="Arial" panose="020B0604020202020204" pitchFamily="34" charset="0"/>
                          <a:ea typeface="Arial" panose="020B0604020202020204" pitchFamily="34" charset="0"/>
                        </a:rPr>
                        <a:t>Muons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319206281"/>
                  </a:ext>
                </a:extLst>
              </a:tr>
              <a:tr h="393865">
                <a:tc>
                  <a:txBody>
                    <a:bodyPr/>
                    <a:lstStyle/>
                    <a:p>
                      <a:pPr>
                        <a:spcAft>
                          <a:spcPts val="0"/>
                        </a:spcAft>
                      </a:pPr>
                      <a:r>
                        <a:rPr lang="en-US" sz="2000" b="1" i="1">
                          <a:effectLst/>
                          <a:latin typeface="Arial" panose="020B0604020202020204" pitchFamily="34" charset="0"/>
                          <a:ea typeface="Arial" panose="020B0604020202020204" pitchFamily="34" charset="0"/>
                        </a:rPr>
                        <a:t>Partners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dirty="0">
                          <a:effectLst/>
                          <a:latin typeface="Arial" panose="020B0604020202020204" pitchFamily="34" charset="0"/>
                          <a:ea typeface="Arial" panose="020B0604020202020204" pitchFamily="34" charset="0"/>
                        </a:rPr>
                        <a:t>SCD, ISIS</a:t>
                      </a:r>
                      <a:endParaRPr lang="en-GB" sz="2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078171324"/>
                  </a:ext>
                </a:extLst>
              </a:tr>
              <a:tr h="393865">
                <a:tc>
                  <a:txBody>
                    <a:bodyPr/>
                    <a:lstStyle/>
                    <a:p>
                      <a:pPr>
                        <a:spcAft>
                          <a:spcPts val="0"/>
                        </a:spcAft>
                      </a:pPr>
                      <a:r>
                        <a:rPr lang="en-US" sz="2000" b="1" i="1">
                          <a:effectLst/>
                          <a:latin typeface="Arial" panose="020B0604020202020204" pitchFamily="34" charset="0"/>
                          <a:ea typeface="Arial" panose="020B0604020202020204" pitchFamily="34" charset="0"/>
                        </a:rPr>
                        <a:t>Resource</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a:effectLst/>
                          <a:latin typeface="Arial" panose="020B0604020202020204" pitchFamily="34" charset="0"/>
                          <a:ea typeface="Arial" panose="020B0604020202020204" pitchFamily="34" charset="0"/>
                        </a:rPr>
                        <a:t>0.85 FTE over 1 year</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96205172"/>
                  </a:ext>
                </a:extLst>
              </a:tr>
              <a:tr h="2363190">
                <a:tc>
                  <a:txBody>
                    <a:bodyPr/>
                    <a:lstStyle/>
                    <a:p>
                      <a:pPr>
                        <a:spcAft>
                          <a:spcPts val="0"/>
                        </a:spcAft>
                      </a:pPr>
                      <a:r>
                        <a:rPr lang="en-US" sz="2000" b="1" i="1">
                          <a:effectLst/>
                          <a:latin typeface="Arial" panose="020B0604020202020204" pitchFamily="34" charset="0"/>
                          <a:ea typeface="Arial" panose="020B0604020202020204" pitchFamily="34" charset="0"/>
                        </a:rPr>
                        <a:t>Summary</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dirty="0">
                          <a:effectLst/>
                          <a:latin typeface="Arial" panose="020B0604020202020204" pitchFamily="34" charset="0"/>
                          <a:ea typeface="Arial" panose="020B0604020202020204" pitchFamily="34" charset="0"/>
                        </a:rPr>
                        <a:t>We plan to produce a tool able to predict </a:t>
                      </a:r>
                      <a:r>
                        <a:rPr lang="en-US" sz="2000" dirty="0" err="1">
                          <a:effectLst/>
                          <a:latin typeface="Arial" panose="020B0604020202020204" pitchFamily="34" charset="0"/>
                          <a:ea typeface="Arial" panose="020B0604020202020204" pitchFamily="34" charset="0"/>
                        </a:rPr>
                        <a:t>muonic</a:t>
                      </a:r>
                      <a:r>
                        <a:rPr lang="en-US" sz="2000" dirty="0">
                          <a:effectLst/>
                          <a:latin typeface="Arial" panose="020B0604020202020204" pitchFamily="34" charset="0"/>
                          <a:ea typeface="Arial" panose="020B0604020202020204" pitchFamily="34" charset="0"/>
                        </a:rPr>
                        <a:t> X-ray energies and intensities for most elements of the periodic table in any oxidation state with reasonable accuracy, making use of existing know how and code from electronic density functional theory solvers as a starting point. This could eventually become a valuable part of a proper analysis and fitting tool for this technique (to be incorporated for example in </a:t>
                      </a:r>
                      <a:r>
                        <a:rPr lang="en-US" sz="2000" dirty="0" err="1">
                          <a:effectLst/>
                          <a:latin typeface="Arial" panose="020B0604020202020204" pitchFamily="34" charset="0"/>
                          <a:ea typeface="Arial" panose="020B0604020202020204" pitchFamily="34" charset="0"/>
                        </a:rPr>
                        <a:t>Mantid</a:t>
                      </a:r>
                      <a:r>
                        <a:rPr lang="en-US" sz="2000" dirty="0">
                          <a:effectLst/>
                          <a:latin typeface="Arial" panose="020B0604020202020204" pitchFamily="34" charset="0"/>
                          <a:ea typeface="Arial" panose="020B0604020202020204" pitchFamily="34" charset="0"/>
                        </a:rPr>
                        <a:t>).</a:t>
                      </a:r>
                      <a:endParaRPr lang="en-GB" sz="2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43276661"/>
                  </a:ext>
                </a:extLst>
              </a:tr>
              <a:tr h="1575459">
                <a:tc>
                  <a:txBody>
                    <a:bodyPr/>
                    <a:lstStyle/>
                    <a:p>
                      <a:pPr>
                        <a:spcAft>
                          <a:spcPts val="0"/>
                        </a:spcAft>
                      </a:pPr>
                      <a:r>
                        <a:rPr lang="en-US" sz="2000" b="1" i="1">
                          <a:effectLst/>
                          <a:latin typeface="Arial" panose="020B0604020202020204" pitchFamily="34" charset="0"/>
                          <a:ea typeface="Arial" panose="020B0604020202020204" pitchFamily="34" charset="0"/>
                        </a:rPr>
                        <a:t>Deliverables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dirty="0">
                          <a:effectLst/>
                          <a:latin typeface="Arial" panose="020B0604020202020204" pitchFamily="34" charset="0"/>
                          <a:ea typeface="Arial" panose="020B0604020202020204" pitchFamily="34" charset="0"/>
                        </a:rPr>
                        <a:t>A software tool able to produce predicted </a:t>
                      </a:r>
                      <a:r>
                        <a:rPr lang="en-US" sz="2000" dirty="0" err="1">
                          <a:effectLst/>
                          <a:latin typeface="Arial" panose="020B0604020202020204" pitchFamily="34" charset="0"/>
                          <a:ea typeface="Arial" panose="020B0604020202020204" pitchFamily="34" charset="0"/>
                        </a:rPr>
                        <a:t>muonic</a:t>
                      </a:r>
                      <a:r>
                        <a:rPr lang="en-US" sz="2000" dirty="0">
                          <a:effectLst/>
                          <a:latin typeface="Arial" panose="020B0604020202020204" pitchFamily="34" charset="0"/>
                          <a:ea typeface="Arial" panose="020B0604020202020204" pitchFamily="34" charset="0"/>
                        </a:rPr>
                        <a:t> X-ray lines for any element and oxidation state. Space should be left open for the introduction of additional functionality, such as accounting for the chemical environment or nuclear finite size effects in more detail.</a:t>
                      </a:r>
                      <a:endParaRPr lang="en-GB" sz="2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857571084"/>
                  </a:ext>
                </a:extLst>
              </a:tr>
            </a:tbl>
          </a:graphicData>
        </a:graphic>
      </p:graphicFrame>
    </p:spTree>
    <p:extLst>
      <p:ext uri="{BB962C8B-B14F-4D97-AF65-F5344CB8AC3E}">
        <p14:creationId xmlns:p14="http://schemas.microsoft.com/office/powerpoint/2010/main" val="608070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New Projects: ARTEMIS</a:t>
            </a:r>
            <a:endParaRPr lang="en-GB" sz="3600" dirty="0"/>
          </a:p>
        </p:txBody>
      </p:sp>
      <p:graphicFrame>
        <p:nvGraphicFramePr>
          <p:cNvPr id="5" name="Table 4"/>
          <p:cNvGraphicFramePr>
            <a:graphicFrameLocks noGrp="1"/>
          </p:cNvGraphicFramePr>
          <p:nvPr/>
        </p:nvGraphicFramePr>
        <p:xfrm>
          <a:off x="120073" y="1237673"/>
          <a:ext cx="8913091" cy="5474084"/>
        </p:xfrm>
        <a:graphic>
          <a:graphicData uri="http://schemas.openxmlformats.org/drawingml/2006/table">
            <a:tbl>
              <a:tblPr firstRow="1" firstCol="1" bandRow="1"/>
              <a:tblGrid>
                <a:gridCol w="1676642">
                  <a:extLst>
                    <a:ext uri="{9D8B030D-6E8A-4147-A177-3AD203B41FA5}">
                      <a16:colId xmlns:a16="http://schemas.microsoft.com/office/drawing/2014/main" val="1185995705"/>
                    </a:ext>
                  </a:extLst>
                </a:gridCol>
                <a:gridCol w="7236449">
                  <a:extLst>
                    <a:ext uri="{9D8B030D-6E8A-4147-A177-3AD203B41FA5}">
                      <a16:colId xmlns:a16="http://schemas.microsoft.com/office/drawing/2014/main" val="2984644112"/>
                    </a:ext>
                  </a:extLst>
                </a:gridCol>
              </a:tblGrid>
              <a:tr h="726593">
                <a:tc>
                  <a:txBody>
                    <a:bodyPr/>
                    <a:lstStyle/>
                    <a:p>
                      <a:pPr>
                        <a:spcAft>
                          <a:spcPts val="0"/>
                        </a:spcAft>
                      </a:pPr>
                      <a:r>
                        <a:rPr lang="en-US" sz="2000" b="1" i="1">
                          <a:effectLst/>
                          <a:latin typeface="Arial" panose="020B0604020202020204" pitchFamily="34" charset="0"/>
                          <a:ea typeface="Arial" panose="020B0604020202020204" pitchFamily="34" charset="0"/>
                        </a:rPr>
                        <a:t>Project</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dirty="0">
                          <a:effectLst/>
                          <a:latin typeface="Arial" panose="020B0604020202020204" pitchFamily="34" charset="0"/>
                          <a:ea typeface="Arial" panose="020B0604020202020204" pitchFamily="34" charset="0"/>
                        </a:rPr>
                        <a:t>ARTEMIS: A</a:t>
                      </a:r>
                      <a:r>
                        <a:rPr lang="en-US" sz="2000" dirty="0">
                          <a:effectLst/>
                          <a:latin typeface="Arial" panose="020B0604020202020204" pitchFamily="34" charset="0"/>
                          <a:ea typeface="Arial" panose="020B0604020202020204" pitchFamily="34" charset="0"/>
                        </a:rPr>
                        <a:t>dvanced</a:t>
                      </a:r>
                      <a:r>
                        <a:rPr lang="en-US" sz="2000" b="1" dirty="0">
                          <a:effectLst/>
                          <a:latin typeface="Arial" panose="020B0604020202020204" pitchFamily="34" charset="0"/>
                          <a:ea typeface="Arial" panose="020B0604020202020204" pitchFamily="34" charset="0"/>
                        </a:rPr>
                        <a:t> R</a:t>
                      </a:r>
                      <a:r>
                        <a:rPr lang="en-US" sz="2000" dirty="0">
                          <a:effectLst/>
                          <a:latin typeface="Arial" panose="020B0604020202020204" pitchFamily="34" charset="0"/>
                          <a:ea typeface="Arial" panose="020B0604020202020204" pitchFamily="34" charset="0"/>
                        </a:rPr>
                        <a:t>adiation</a:t>
                      </a:r>
                      <a:r>
                        <a:rPr lang="en-US" sz="2000" b="1" dirty="0">
                          <a:effectLst/>
                          <a:latin typeface="Arial" panose="020B0604020202020204" pitchFamily="34" charset="0"/>
                          <a:ea typeface="Arial" panose="020B0604020202020204" pitchFamily="34" charset="0"/>
                        </a:rPr>
                        <a:t> T</a:t>
                      </a:r>
                      <a:r>
                        <a:rPr lang="en-US" sz="2000" dirty="0">
                          <a:effectLst/>
                          <a:latin typeface="Arial" panose="020B0604020202020204" pitchFamily="34" charset="0"/>
                          <a:ea typeface="Arial" panose="020B0604020202020204" pitchFamily="34" charset="0"/>
                        </a:rPr>
                        <a:t>oolkit</a:t>
                      </a:r>
                      <a:r>
                        <a:rPr lang="en-US" sz="2000" b="1" dirty="0">
                          <a:effectLst/>
                          <a:latin typeface="Arial" panose="020B0604020202020204" pitchFamily="34" charset="0"/>
                          <a:ea typeface="Arial" panose="020B0604020202020204" pitchFamily="34" charset="0"/>
                        </a:rPr>
                        <a:t> </a:t>
                      </a:r>
                      <a:r>
                        <a:rPr lang="en-US" sz="2000" b="0" dirty="0">
                          <a:effectLst/>
                          <a:latin typeface="Arial" panose="020B0604020202020204" pitchFamily="34" charset="0"/>
                          <a:ea typeface="Arial" panose="020B0604020202020204" pitchFamily="34" charset="0"/>
                        </a:rPr>
                        <a:t>for</a:t>
                      </a:r>
                      <a:r>
                        <a:rPr lang="en-US" sz="2000" b="1" dirty="0">
                          <a:effectLst/>
                          <a:latin typeface="Arial" panose="020B0604020202020204" pitchFamily="34" charset="0"/>
                          <a:ea typeface="Arial" panose="020B0604020202020204" pitchFamily="34" charset="0"/>
                        </a:rPr>
                        <a:t> E</a:t>
                      </a:r>
                      <a:r>
                        <a:rPr lang="en-US" sz="2000" dirty="0">
                          <a:effectLst/>
                          <a:latin typeface="Arial" panose="020B0604020202020204" pitchFamily="34" charset="0"/>
                          <a:ea typeface="Arial" panose="020B0604020202020204" pitchFamily="34" charset="0"/>
                        </a:rPr>
                        <a:t>ngineering</a:t>
                      </a:r>
                      <a:r>
                        <a:rPr lang="en-US" sz="2000" b="1" dirty="0">
                          <a:effectLst/>
                          <a:latin typeface="Arial" panose="020B0604020202020204" pitchFamily="34" charset="0"/>
                          <a:ea typeface="Arial" panose="020B0604020202020204" pitchFamily="34" charset="0"/>
                        </a:rPr>
                        <a:t> M</a:t>
                      </a:r>
                      <a:r>
                        <a:rPr lang="en-US" sz="2000" dirty="0">
                          <a:effectLst/>
                          <a:latin typeface="Arial" panose="020B0604020202020204" pitchFamily="34" charset="0"/>
                          <a:ea typeface="Arial" panose="020B0604020202020204" pitchFamily="34" charset="0"/>
                        </a:rPr>
                        <a:t>odelling</a:t>
                      </a:r>
                      <a:r>
                        <a:rPr lang="en-US" sz="2000" b="1"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of</a:t>
                      </a:r>
                      <a:r>
                        <a:rPr lang="en-US" sz="2000" b="1" dirty="0">
                          <a:effectLst/>
                          <a:latin typeface="Arial" panose="020B0604020202020204" pitchFamily="34" charset="0"/>
                          <a:ea typeface="Arial" panose="020B0604020202020204" pitchFamily="34" charset="0"/>
                        </a:rPr>
                        <a:t> I</a:t>
                      </a:r>
                      <a:r>
                        <a:rPr lang="en-US" sz="2000" dirty="0">
                          <a:effectLst/>
                          <a:latin typeface="Arial" panose="020B0604020202020204" pitchFamily="34" charset="0"/>
                          <a:ea typeface="Arial" panose="020B0604020202020204" pitchFamily="34" charset="0"/>
                        </a:rPr>
                        <a:t>maging</a:t>
                      </a:r>
                      <a:r>
                        <a:rPr lang="en-US" sz="2000" b="1" dirty="0">
                          <a:effectLst/>
                          <a:latin typeface="Arial" panose="020B0604020202020204" pitchFamily="34" charset="0"/>
                          <a:ea typeface="Arial" panose="020B0604020202020204" pitchFamily="34" charset="0"/>
                        </a:rPr>
                        <a:t> S</a:t>
                      </a:r>
                      <a:r>
                        <a:rPr lang="en-US" sz="2000" dirty="0">
                          <a:effectLst/>
                          <a:latin typeface="Arial" panose="020B0604020202020204" pitchFamily="34" charset="0"/>
                          <a:ea typeface="Arial" panose="020B0604020202020204" pitchFamily="34" charset="0"/>
                        </a:rPr>
                        <a:t>ystems</a:t>
                      </a:r>
                      <a:endParaRPr lang="en-GB" sz="2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818563063"/>
                  </a:ext>
                </a:extLst>
              </a:tr>
              <a:tr h="363297">
                <a:tc>
                  <a:txBody>
                    <a:bodyPr/>
                    <a:lstStyle/>
                    <a:p>
                      <a:pPr>
                        <a:spcAft>
                          <a:spcPts val="0"/>
                        </a:spcAft>
                      </a:pPr>
                      <a:r>
                        <a:rPr lang="en-US" sz="2000" b="1" i="1">
                          <a:effectLst/>
                          <a:latin typeface="Arial" panose="020B0604020202020204" pitchFamily="34" charset="0"/>
                          <a:ea typeface="Arial" panose="020B0604020202020204" pitchFamily="34" charset="0"/>
                        </a:rPr>
                        <a:t>Science</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a:effectLst/>
                          <a:latin typeface="Arial" panose="020B0604020202020204" pitchFamily="34" charset="0"/>
                          <a:ea typeface="Arial" panose="020B0604020202020204" pitchFamily="34" charset="0"/>
                        </a:rPr>
                        <a:t>X-rays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281203443"/>
                  </a:ext>
                </a:extLst>
              </a:tr>
              <a:tr h="363297">
                <a:tc>
                  <a:txBody>
                    <a:bodyPr/>
                    <a:lstStyle/>
                    <a:p>
                      <a:pPr>
                        <a:spcAft>
                          <a:spcPts val="0"/>
                        </a:spcAft>
                      </a:pPr>
                      <a:r>
                        <a:rPr lang="en-US" sz="2000" b="1" i="1">
                          <a:effectLst/>
                          <a:latin typeface="Arial" panose="020B0604020202020204" pitchFamily="34" charset="0"/>
                          <a:ea typeface="Arial" panose="020B0604020202020204" pitchFamily="34" charset="0"/>
                        </a:rPr>
                        <a:t>Partners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a:effectLst/>
                          <a:latin typeface="Arial" panose="020B0604020202020204" pitchFamily="34" charset="0"/>
                          <a:ea typeface="Arial" panose="020B0604020202020204" pitchFamily="34" charset="0"/>
                        </a:rPr>
                        <a:t>CCFE, DLS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971586140"/>
                  </a:ext>
                </a:extLst>
              </a:tr>
              <a:tr h="363297">
                <a:tc>
                  <a:txBody>
                    <a:bodyPr/>
                    <a:lstStyle/>
                    <a:p>
                      <a:pPr>
                        <a:spcAft>
                          <a:spcPts val="0"/>
                        </a:spcAft>
                      </a:pPr>
                      <a:r>
                        <a:rPr lang="en-US" sz="2000" b="1" i="1">
                          <a:effectLst/>
                          <a:latin typeface="Arial" panose="020B0604020202020204" pitchFamily="34" charset="0"/>
                          <a:ea typeface="Arial" panose="020B0604020202020204" pitchFamily="34" charset="0"/>
                        </a:rPr>
                        <a:t>Resource</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a:effectLst/>
                          <a:latin typeface="Arial" panose="020B0604020202020204" pitchFamily="34" charset="0"/>
                          <a:ea typeface="Arial" panose="020B0604020202020204" pitchFamily="34" charset="0"/>
                        </a:rPr>
                        <a:t>1 FTE for 3 years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224574526"/>
                  </a:ext>
                </a:extLst>
              </a:tr>
              <a:tr h="3632969">
                <a:tc>
                  <a:txBody>
                    <a:bodyPr/>
                    <a:lstStyle/>
                    <a:p>
                      <a:pPr>
                        <a:spcAft>
                          <a:spcPts val="0"/>
                        </a:spcAft>
                      </a:pPr>
                      <a:r>
                        <a:rPr lang="en-US" sz="2000" b="1" i="1">
                          <a:effectLst/>
                          <a:latin typeface="Arial" panose="020B0604020202020204" pitchFamily="34" charset="0"/>
                          <a:ea typeface="Arial" panose="020B0604020202020204" pitchFamily="34" charset="0"/>
                        </a:rPr>
                        <a:t>Deliverables</a:t>
                      </a:r>
                      <a:endParaRPr lang="en-GB" sz="2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dirty="0">
                          <a:effectLst/>
                          <a:latin typeface="Arial" panose="020B0604020202020204" pitchFamily="34" charset="0"/>
                          <a:ea typeface="Arial" panose="020B0604020202020204" pitchFamily="34" charset="0"/>
                        </a:rPr>
                        <a:t>The ARTEMIS toolkit will deliver:</a:t>
                      </a:r>
                      <a:endParaRPr lang="en-GB" sz="2400" dirty="0">
                        <a:effectLst/>
                        <a:latin typeface="Calibri" panose="020F0502020204030204" pitchFamily="34" charset="0"/>
                        <a:ea typeface="Calibri" panose="020F0502020204030204" pitchFamily="34" charset="0"/>
                      </a:endParaRPr>
                    </a:p>
                    <a:p>
                      <a:pPr>
                        <a:spcAft>
                          <a:spcPts val="0"/>
                        </a:spcAft>
                      </a:pPr>
                      <a:r>
                        <a:rPr lang="en-US" sz="2000" dirty="0">
                          <a:effectLst/>
                          <a:latin typeface="Arial" panose="020B0604020202020204" pitchFamily="34" charset="0"/>
                          <a:ea typeface="Arial" panose="020B0604020202020204" pitchFamily="34" charset="0"/>
                        </a:rPr>
                        <a:t>1. Code to generate DAGMC enabled executable based upon an appropriate solver (e.g.</a:t>
                      </a:r>
                      <a:endParaRPr lang="en-GB" sz="2400" dirty="0">
                        <a:effectLst/>
                        <a:latin typeface="Calibri" panose="020F0502020204030204" pitchFamily="34" charset="0"/>
                        <a:ea typeface="Calibri" panose="020F0502020204030204" pitchFamily="34" charset="0"/>
                      </a:endParaRPr>
                    </a:p>
                    <a:p>
                      <a:pPr>
                        <a:spcAft>
                          <a:spcPts val="0"/>
                        </a:spcAft>
                      </a:pPr>
                      <a:r>
                        <a:rPr lang="en-US" sz="2000" dirty="0">
                          <a:effectLst/>
                          <a:latin typeface="Arial" panose="020B0604020202020204" pitchFamily="34" charset="0"/>
                          <a:ea typeface="Arial" panose="020B0604020202020204" pitchFamily="34" charset="0"/>
                        </a:rPr>
                        <a:t>meeting the requirements of performance, open source technology etc.) - DAG-EGSNRC,</a:t>
                      </a:r>
                      <a:endParaRPr lang="en-GB" sz="2400" dirty="0">
                        <a:effectLst/>
                        <a:latin typeface="Calibri" panose="020F0502020204030204" pitchFamily="34" charset="0"/>
                        <a:ea typeface="Calibri" panose="020F0502020204030204" pitchFamily="34" charset="0"/>
                      </a:endParaRPr>
                    </a:p>
                    <a:p>
                      <a:pPr>
                        <a:spcAft>
                          <a:spcPts val="0"/>
                        </a:spcAft>
                      </a:pPr>
                      <a:r>
                        <a:rPr lang="en-US" sz="2000" dirty="0">
                          <a:effectLst/>
                          <a:latin typeface="Arial" panose="020B0604020202020204" pitchFamily="34" charset="0"/>
                          <a:ea typeface="Arial" panose="020B0604020202020204" pitchFamily="34" charset="0"/>
                        </a:rPr>
                        <a:t>DAG-Penelope, or some other existing code for CT radiographs.</a:t>
                      </a:r>
                      <a:endParaRPr lang="en-GB" sz="2400" dirty="0">
                        <a:effectLst/>
                        <a:latin typeface="Calibri" panose="020F0502020204030204" pitchFamily="34" charset="0"/>
                        <a:ea typeface="Calibri" panose="020F0502020204030204" pitchFamily="34" charset="0"/>
                      </a:endParaRPr>
                    </a:p>
                    <a:p>
                      <a:pPr>
                        <a:spcAft>
                          <a:spcPts val="0"/>
                        </a:spcAft>
                      </a:pPr>
                      <a:r>
                        <a:rPr lang="en-US" sz="2000" dirty="0">
                          <a:effectLst/>
                          <a:latin typeface="Arial" panose="020B0604020202020204" pitchFamily="34" charset="0"/>
                          <a:ea typeface="Arial" panose="020B0604020202020204" pitchFamily="34" charset="0"/>
                        </a:rPr>
                        <a:t>2. Tool to generate DAGMC geometry from input CAD.</a:t>
                      </a:r>
                      <a:endParaRPr lang="en-GB" sz="2400" dirty="0">
                        <a:effectLst/>
                        <a:latin typeface="Calibri" panose="020F0502020204030204" pitchFamily="34" charset="0"/>
                        <a:ea typeface="Calibri" panose="020F0502020204030204" pitchFamily="34" charset="0"/>
                      </a:endParaRPr>
                    </a:p>
                    <a:p>
                      <a:pPr>
                        <a:spcAft>
                          <a:spcPts val="0"/>
                        </a:spcAft>
                      </a:pPr>
                      <a:r>
                        <a:rPr lang="en-US" sz="2000" dirty="0">
                          <a:effectLst/>
                          <a:latin typeface="Arial" panose="020B0604020202020204" pitchFamily="34" charset="0"/>
                          <a:ea typeface="Arial" panose="020B0604020202020204" pitchFamily="34" charset="0"/>
                        </a:rPr>
                        <a:t>3. Tool to generate density enhanced geometry from FE simulation.</a:t>
                      </a:r>
                      <a:endParaRPr lang="en-GB" sz="2400" dirty="0">
                        <a:effectLst/>
                        <a:latin typeface="Calibri" panose="020F0502020204030204" pitchFamily="34" charset="0"/>
                        <a:ea typeface="Calibri" panose="020F0502020204030204" pitchFamily="34" charset="0"/>
                      </a:endParaRPr>
                    </a:p>
                    <a:p>
                      <a:pPr>
                        <a:spcAft>
                          <a:spcPts val="0"/>
                        </a:spcAft>
                      </a:pPr>
                      <a:r>
                        <a:rPr lang="en-US" sz="2000" dirty="0">
                          <a:effectLst/>
                          <a:latin typeface="Arial" panose="020B0604020202020204" pitchFamily="34" charset="0"/>
                          <a:ea typeface="Arial" panose="020B0604020202020204" pitchFamily="34" charset="0"/>
                        </a:rPr>
                        <a:t>4. Job scripts to generate and post process inputs to generate CT images.</a:t>
                      </a:r>
                      <a:endParaRPr lang="en-GB" sz="2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100542371"/>
                  </a:ext>
                </a:extLst>
              </a:tr>
            </a:tbl>
          </a:graphicData>
        </a:graphic>
      </p:graphicFrame>
    </p:spTree>
    <p:extLst>
      <p:ext uri="{BB962C8B-B14F-4D97-AF65-F5344CB8AC3E}">
        <p14:creationId xmlns:p14="http://schemas.microsoft.com/office/powerpoint/2010/main" val="2221670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51"/>
            <a:ext cx="9144000" cy="1143000"/>
          </a:xfrm>
        </p:spPr>
        <p:txBody>
          <a:bodyPr/>
          <a:lstStyle/>
          <a:p>
            <a:r>
              <a:rPr lang="en-GB" sz="3600" dirty="0" smtClean="0"/>
              <a:t>New Projects: DIALS</a:t>
            </a:r>
            <a:endParaRPr lang="en-GB" sz="3600" dirty="0"/>
          </a:p>
        </p:txBody>
      </p:sp>
      <p:graphicFrame>
        <p:nvGraphicFramePr>
          <p:cNvPr id="3" name="Table 2"/>
          <p:cNvGraphicFramePr>
            <a:graphicFrameLocks noGrp="1"/>
          </p:cNvGraphicFramePr>
          <p:nvPr/>
        </p:nvGraphicFramePr>
        <p:xfrm>
          <a:off x="110837" y="1099133"/>
          <a:ext cx="8885382" cy="5706396"/>
        </p:xfrm>
        <a:graphic>
          <a:graphicData uri="http://schemas.openxmlformats.org/drawingml/2006/table">
            <a:tbl>
              <a:tblPr firstRow="1" firstCol="1" bandRow="1"/>
              <a:tblGrid>
                <a:gridCol w="1671430">
                  <a:extLst>
                    <a:ext uri="{9D8B030D-6E8A-4147-A177-3AD203B41FA5}">
                      <a16:colId xmlns:a16="http://schemas.microsoft.com/office/drawing/2014/main" val="1706338660"/>
                    </a:ext>
                  </a:extLst>
                </a:gridCol>
                <a:gridCol w="7213952">
                  <a:extLst>
                    <a:ext uri="{9D8B030D-6E8A-4147-A177-3AD203B41FA5}">
                      <a16:colId xmlns:a16="http://schemas.microsoft.com/office/drawing/2014/main" val="1715162628"/>
                    </a:ext>
                  </a:extLst>
                </a:gridCol>
              </a:tblGrid>
              <a:tr h="454093">
                <a:tc>
                  <a:txBody>
                    <a:bodyPr/>
                    <a:lstStyle/>
                    <a:p>
                      <a:pPr>
                        <a:spcAft>
                          <a:spcPts val="0"/>
                        </a:spcAft>
                      </a:pPr>
                      <a:r>
                        <a:rPr lang="en-US" sz="1600" b="1" i="1">
                          <a:effectLst/>
                          <a:latin typeface="Arial" panose="020B0604020202020204" pitchFamily="34" charset="0"/>
                          <a:ea typeface="Arial" panose="020B0604020202020204" pitchFamily="34" charset="0"/>
                        </a:rPr>
                        <a:t>Project</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b="1">
                          <a:effectLst/>
                          <a:latin typeface="Arial" panose="020B0604020202020204" pitchFamily="34" charset="0"/>
                          <a:ea typeface="Arial" panose="020B0604020202020204" pitchFamily="34" charset="0"/>
                        </a:rPr>
                        <a:t>Developing DIALS (Diffraction Integration for Advanced Light Sources) for Event Mode Data</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4191930851"/>
                  </a:ext>
                </a:extLst>
              </a:tr>
              <a:tr h="227046">
                <a:tc>
                  <a:txBody>
                    <a:bodyPr/>
                    <a:lstStyle/>
                    <a:p>
                      <a:pPr>
                        <a:spcAft>
                          <a:spcPts val="0"/>
                        </a:spcAft>
                      </a:pPr>
                      <a:r>
                        <a:rPr lang="en-US" sz="1600" b="1" i="1">
                          <a:effectLst/>
                          <a:latin typeface="Arial" panose="020B0604020202020204" pitchFamily="34" charset="0"/>
                          <a:ea typeface="Arial" panose="020B0604020202020204" pitchFamily="34" charset="0"/>
                        </a:rPr>
                        <a:t>Science</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a:effectLst/>
                          <a:latin typeface="Arial" panose="020B0604020202020204" pitchFamily="34" charset="0"/>
                          <a:ea typeface="Arial" panose="020B0604020202020204" pitchFamily="34" charset="0"/>
                        </a:rPr>
                        <a:t>Crystallography</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09517139"/>
                  </a:ext>
                </a:extLst>
              </a:tr>
              <a:tr h="227046">
                <a:tc>
                  <a:txBody>
                    <a:bodyPr/>
                    <a:lstStyle/>
                    <a:p>
                      <a:pPr>
                        <a:spcAft>
                          <a:spcPts val="0"/>
                        </a:spcAft>
                      </a:pPr>
                      <a:r>
                        <a:rPr lang="en-US" sz="1600" b="1" i="1">
                          <a:effectLst/>
                          <a:latin typeface="Arial" panose="020B0604020202020204" pitchFamily="34" charset="0"/>
                          <a:ea typeface="Arial" panose="020B0604020202020204" pitchFamily="34" charset="0"/>
                        </a:rPr>
                        <a:t>Partners</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a:effectLst/>
                          <a:latin typeface="Arial" panose="020B0604020202020204" pitchFamily="34" charset="0"/>
                          <a:ea typeface="Arial" panose="020B0604020202020204" pitchFamily="34" charset="0"/>
                        </a:rPr>
                        <a:t>DLS, ISIS</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037546582"/>
                  </a:ext>
                </a:extLst>
              </a:tr>
              <a:tr h="227046">
                <a:tc>
                  <a:txBody>
                    <a:bodyPr/>
                    <a:lstStyle/>
                    <a:p>
                      <a:pPr>
                        <a:spcAft>
                          <a:spcPts val="0"/>
                        </a:spcAft>
                      </a:pPr>
                      <a:r>
                        <a:rPr lang="en-US" sz="1600" b="1" i="1">
                          <a:effectLst/>
                          <a:latin typeface="Arial" panose="020B0604020202020204" pitchFamily="34" charset="0"/>
                          <a:ea typeface="Arial" panose="020B0604020202020204" pitchFamily="34" charset="0"/>
                        </a:rPr>
                        <a:t>Resource</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a:effectLst/>
                          <a:latin typeface="Arial" panose="020B0604020202020204" pitchFamily="34" charset="0"/>
                          <a:ea typeface="Arial" panose="020B0604020202020204" pitchFamily="34" charset="0"/>
                        </a:rPr>
                        <a:t>1 FTE for 3 years</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4145995041"/>
                  </a:ext>
                </a:extLst>
              </a:tr>
              <a:tr h="1589324">
                <a:tc>
                  <a:txBody>
                    <a:bodyPr/>
                    <a:lstStyle/>
                    <a:p>
                      <a:pPr>
                        <a:spcAft>
                          <a:spcPts val="0"/>
                        </a:spcAft>
                      </a:pPr>
                      <a:r>
                        <a:rPr lang="en-US" sz="1600" b="1" i="1">
                          <a:effectLst/>
                          <a:latin typeface="Arial" panose="020B0604020202020204" pitchFamily="34" charset="0"/>
                          <a:ea typeface="Arial" panose="020B0604020202020204" pitchFamily="34" charset="0"/>
                        </a:rPr>
                        <a:t>Summary</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spcAft>
                          <a:spcPts val="0"/>
                        </a:spcAft>
                        <a:buFont typeface="Symbol" panose="05050102010706020507" pitchFamily="18" charset="2"/>
                        <a:buChar char=""/>
                      </a:pPr>
                      <a:r>
                        <a:rPr lang="en-US" sz="1600">
                          <a:effectLst/>
                          <a:latin typeface="Arial" panose="020B0604020202020204" pitchFamily="34" charset="0"/>
                          <a:ea typeface="Arial" panose="020B0604020202020204" pitchFamily="34" charset="0"/>
                        </a:rPr>
                        <a:t>Within DIALS we have developed a user-friendly pipeline, from diffraction images through to scaled intensities.</a:t>
                      </a:r>
                      <a:endParaRPr lang="en-GB" sz="200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600">
                          <a:effectLst/>
                          <a:latin typeface="Arial" panose="020B0604020202020204" pitchFamily="34" charset="0"/>
                          <a:ea typeface="Arial" panose="020B0604020202020204" pitchFamily="34" charset="0"/>
                        </a:rPr>
                        <a:t>The purpose of this project is to extend this to event mode data, allowing direct analysis of the raw data stream and improved modelling of the time evolution of the crystal structure.</a:t>
                      </a:r>
                      <a:endParaRPr lang="en-GB" sz="200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600">
                          <a:effectLst/>
                          <a:latin typeface="Arial" panose="020B0604020202020204" pitchFamily="34" charset="0"/>
                          <a:ea typeface="Arial" panose="020B0604020202020204" pitchFamily="34" charset="0"/>
                        </a:rPr>
                        <a:t>It will also help to bridge the gap in data treatment between X-ray and pulsed neutron facilities.</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098851"/>
                  </a:ext>
                </a:extLst>
              </a:tr>
              <a:tr h="2780316">
                <a:tc>
                  <a:txBody>
                    <a:bodyPr/>
                    <a:lstStyle/>
                    <a:p>
                      <a:pPr>
                        <a:spcAft>
                          <a:spcPts val="0"/>
                        </a:spcAft>
                      </a:pPr>
                      <a:r>
                        <a:rPr lang="en-US" sz="1600" b="1" i="1">
                          <a:effectLst/>
                          <a:latin typeface="Arial" panose="020B0604020202020204" pitchFamily="34" charset="0"/>
                          <a:ea typeface="Arial" panose="020B0604020202020204" pitchFamily="34" charset="0"/>
                        </a:rPr>
                        <a:t>Deliverables</a:t>
                      </a:r>
                      <a:endParaRPr lang="en-GB" sz="200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600" dirty="0">
                          <a:effectLst/>
                          <a:latin typeface="Arial" panose="020B0604020202020204" pitchFamily="34" charset="0"/>
                          <a:ea typeface="Arial" panose="020B0604020202020204" pitchFamily="34" charset="0"/>
                        </a:rPr>
                        <a:t>1. Tool to generate pseudo-event-mode data from photon counting detector data sets for testing and evaluation</a:t>
                      </a:r>
                      <a:endParaRPr lang="en-GB" sz="2000" dirty="0">
                        <a:effectLst/>
                        <a:latin typeface="Calibri" panose="020F0502020204030204" pitchFamily="34" charset="0"/>
                        <a:ea typeface="Calibri" panose="020F0502020204030204" pitchFamily="34" charset="0"/>
                      </a:endParaRPr>
                    </a:p>
                    <a:p>
                      <a:pPr>
                        <a:spcAft>
                          <a:spcPts val="0"/>
                        </a:spcAft>
                      </a:pPr>
                      <a:r>
                        <a:rPr lang="en-US" sz="1600" dirty="0">
                          <a:effectLst/>
                          <a:latin typeface="Arial" panose="020B0604020202020204" pitchFamily="34" charset="0"/>
                          <a:ea typeface="Arial" panose="020B0604020202020204" pitchFamily="34" charset="0"/>
                        </a:rPr>
                        <a:t>2. Tool to reconstruct images from LATRD event data (including filtering) for initial stages of processing, and DIALS pipeline support for resulting images</a:t>
                      </a:r>
                      <a:endParaRPr lang="en-GB" sz="2000" dirty="0">
                        <a:effectLst/>
                        <a:latin typeface="Calibri" panose="020F0502020204030204" pitchFamily="34" charset="0"/>
                        <a:ea typeface="Calibri" panose="020F0502020204030204" pitchFamily="34" charset="0"/>
                      </a:endParaRPr>
                    </a:p>
                    <a:p>
                      <a:pPr>
                        <a:spcAft>
                          <a:spcPts val="0"/>
                        </a:spcAft>
                      </a:pPr>
                      <a:r>
                        <a:rPr lang="en-US" sz="1600" dirty="0">
                          <a:effectLst/>
                          <a:latin typeface="Arial" panose="020B0604020202020204" pitchFamily="34" charset="0"/>
                          <a:ea typeface="Arial" panose="020B0604020202020204" pitchFamily="34" charset="0"/>
                        </a:rPr>
                        <a:t>3. Mechanism to record the full modelling path from the binned data through to the final intensity data i.e. relationship between pixel values from images to final intensity measurement</a:t>
                      </a:r>
                      <a:endParaRPr lang="en-GB" sz="2000" dirty="0">
                        <a:effectLst/>
                        <a:latin typeface="Calibri" panose="020F0502020204030204" pitchFamily="34" charset="0"/>
                        <a:ea typeface="Calibri" panose="020F0502020204030204" pitchFamily="34" charset="0"/>
                      </a:endParaRPr>
                    </a:p>
                    <a:p>
                      <a:pPr>
                        <a:spcAft>
                          <a:spcPts val="0"/>
                        </a:spcAft>
                      </a:pPr>
                      <a:r>
                        <a:rPr lang="en-US" sz="1600" dirty="0">
                          <a:effectLst/>
                          <a:latin typeface="Arial" panose="020B0604020202020204" pitchFamily="34" charset="0"/>
                          <a:ea typeface="Arial" panose="020B0604020202020204" pitchFamily="34" charset="0"/>
                        </a:rPr>
                        <a:t>4. Tools to apply these models to filtered subsets of events to allow finely grained time-resolved intensity measurements to be constructed</a:t>
                      </a:r>
                      <a:endParaRPr lang="en-GB" sz="2000" dirty="0">
                        <a:effectLst/>
                        <a:latin typeface="Calibri" panose="020F0502020204030204" pitchFamily="34" charset="0"/>
                        <a:ea typeface="Calibri" panose="020F0502020204030204" pitchFamily="34" charset="0"/>
                      </a:endParaRPr>
                    </a:p>
                    <a:p>
                      <a:pPr>
                        <a:spcAft>
                          <a:spcPts val="0"/>
                        </a:spcAft>
                      </a:pPr>
                      <a:r>
                        <a:rPr lang="en-US" sz="1600" dirty="0">
                          <a:effectLst/>
                          <a:latin typeface="Arial" panose="020B0604020202020204" pitchFamily="34" charset="0"/>
                          <a:ea typeface="Arial" panose="020B0604020202020204" pitchFamily="34" charset="0"/>
                        </a:rPr>
                        <a:t>5. Tools and methods to interpret event stream based on a current atomic structure via inversion of the data processing </a:t>
                      </a:r>
                      <a:r>
                        <a:rPr lang="en-US" sz="1600" dirty="0" smtClean="0">
                          <a:effectLst/>
                          <a:latin typeface="Arial" panose="020B0604020202020204" pitchFamily="34" charset="0"/>
                          <a:ea typeface="Arial" panose="020B0604020202020204" pitchFamily="34" charset="0"/>
                        </a:rPr>
                        <a:t>models</a:t>
                      </a:r>
                      <a:endParaRPr lang="en-GB" sz="2000" dirty="0">
                        <a:effectLst/>
                        <a:latin typeface="Calibri" panose="020F0502020204030204" pitchFamily="34" charset="0"/>
                        <a:ea typeface="Calibri" panose="020F0502020204030204" pitchFamily="34" charset="0"/>
                      </a:endParaRPr>
                    </a:p>
                  </a:txBody>
                  <a:tcPr marL="64025" marR="64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600662506"/>
                  </a:ext>
                </a:extLst>
              </a:tr>
            </a:tbl>
          </a:graphicData>
        </a:graphic>
      </p:graphicFrame>
    </p:spTree>
    <p:extLst>
      <p:ext uri="{BB962C8B-B14F-4D97-AF65-F5344CB8AC3E}">
        <p14:creationId xmlns:p14="http://schemas.microsoft.com/office/powerpoint/2010/main" val="2513892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42"/>
            <a:ext cx="9144000" cy="1143000"/>
          </a:xfrm>
        </p:spPr>
        <p:txBody>
          <a:bodyPr/>
          <a:lstStyle/>
          <a:p>
            <a:r>
              <a:rPr lang="en-GB" sz="3600" dirty="0" smtClean="0"/>
              <a:t>New Projects: DIALS</a:t>
            </a:r>
            <a:endParaRPr lang="en-GB" sz="3600" dirty="0"/>
          </a:p>
        </p:txBody>
      </p:sp>
      <p:graphicFrame>
        <p:nvGraphicFramePr>
          <p:cNvPr id="5" name="Table 4"/>
          <p:cNvGraphicFramePr>
            <a:graphicFrameLocks noGrp="1"/>
          </p:cNvGraphicFramePr>
          <p:nvPr/>
        </p:nvGraphicFramePr>
        <p:xfrm>
          <a:off x="110836" y="1052946"/>
          <a:ext cx="8913091" cy="5758081"/>
        </p:xfrm>
        <a:graphic>
          <a:graphicData uri="http://schemas.openxmlformats.org/drawingml/2006/table">
            <a:tbl>
              <a:tblPr firstRow="1" firstCol="1" bandRow="1"/>
              <a:tblGrid>
                <a:gridCol w="1676641">
                  <a:extLst>
                    <a:ext uri="{9D8B030D-6E8A-4147-A177-3AD203B41FA5}">
                      <a16:colId xmlns:a16="http://schemas.microsoft.com/office/drawing/2014/main" val="1169520867"/>
                    </a:ext>
                  </a:extLst>
                </a:gridCol>
                <a:gridCol w="7236450">
                  <a:extLst>
                    <a:ext uri="{9D8B030D-6E8A-4147-A177-3AD203B41FA5}">
                      <a16:colId xmlns:a16="http://schemas.microsoft.com/office/drawing/2014/main" val="3142017002"/>
                    </a:ext>
                  </a:extLst>
                </a:gridCol>
              </a:tblGrid>
              <a:tr h="291624">
                <a:tc>
                  <a:txBody>
                    <a:bodyPr/>
                    <a:lstStyle/>
                    <a:p>
                      <a:pPr>
                        <a:spcAft>
                          <a:spcPts val="0"/>
                        </a:spcAft>
                      </a:pPr>
                      <a:r>
                        <a:rPr lang="en-US" sz="1400" b="1" i="1">
                          <a:effectLst/>
                          <a:latin typeface="Arial" panose="020B0604020202020204" pitchFamily="34" charset="0"/>
                          <a:ea typeface="Arial" panose="020B0604020202020204" pitchFamily="34" charset="0"/>
                        </a:rPr>
                        <a:t>Project</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b="1">
                          <a:effectLst/>
                          <a:latin typeface="Arial" panose="020B0604020202020204" pitchFamily="34" charset="0"/>
                          <a:ea typeface="Arial" panose="020B0604020202020204" pitchFamily="34" charset="0"/>
                        </a:rPr>
                        <a:t>Data analysis software for time-of-flight single-crystal neutron diffraction</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886454775"/>
                  </a:ext>
                </a:extLst>
              </a:tr>
              <a:tr h="197872">
                <a:tc>
                  <a:txBody>
                    <a:bodyPr/>
                    <a:lstStyle/>
                    <a:p>
                      <a:pPr>
                        <a:spcAft>
                          <a:spcPts val="0"/>
                        </a:spcAft>
                      </a:pPr>
                      <a:r>
                        <a:rPr lang="en-US" sz="1400" b="1" i="1">
                          <a:effectLst/>
                          <a:latin typeface="Arial" panose="020B0604020202020204" pitchFamily="34" charset="0"/>
                          <a:ea typeface="Arial" panose="020B0604020202020204" pitchFamily="34" charset="0"/>
                        </a:rPr>
                        <a:t>Science</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a:effectLst/>
                          <a:latin typeface="Arial" panose="020B0604020202020204" pitchFamily="34" charset="0"/>
                          <a:ea typeface="Arial" panose="020B0604020202020204" pitchFamily="34" charset="0"/>
                        </a:rPr>
                        <a:t>Crystallography</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733538158"/>
                  </a:ext>
                </a:extLst>
              </a:tr>
              <a:tr h="197872">
                <a:tc>
                  <a:txBody>
                    <a:bodyPr/>
                    <a:lstStyle/>
                    <a:p>
                      <a:pPr>
                        <a:spcAft>
                          <a:spcPts val="0"/>
                        </a:spcAft>
                      </a:pPr>
                      <a:r>
                        <a:rPr lang="en-US" sz="1400" b="1" i="1">
                          <a:effectLst/>
                          <a:latin typeface="Arial" panose="020B0604020202020204" pitchFamily="34" charset="0"/>
                          <a:ea typeface="Arial" panose="020B0604020202020204" pitchFamily="34" charset="0"/>
                        </a:rPr>
                        <a:t>Partners</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a:effectLst/>
                          <a:latin typeface="Arial" panose="020B0604020202020204" pitchFamily="34" charset="0"/>
                          <a:ea typeface="Arial" panose="020B0604020202020204" pitchFamily="34" charset="0"/>
                        </a:rPr>
                        <a:t>ISIS, DLS</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159626"/>
                  </a:ext>
                </a:extLst>
              </a:tr>
              <a:tr h="197872">
                <a:tc>
                  <a:txBody>
                    <a:bodyPr/>
                    <a:lstStyle/>
                    <a:p>
                      <a:pPr>
                        <a:spcAft>
                          <a:spcPts val="0"/>
                        </a:spcAft>
                      </a:pPr>
                      <a:r>
                        <a:rPr lang="en-US" sz="1400" b="1" i="1">
                          <a:effectLst/>
                          <a:latin typeface="Arial" panose="020B0604020202020204" pitchFamily="34" charset="0"/>
                          <a:ea typeface="Arial" panose="020B0604020202020204" pitchFamily="34" charset="0"/>
                        </a:rPr>
                        <a:t>Resource</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a:effectLst/>
                          <a:latin typeface="Arial" panose="020B0604020202020204" pitchFamily="34" charset="0"/>
                          <a:ea typeface="Arial" panose="020B0604020202020204" pitchFamily="34" charset="0"/>
                        </a:rPr>
                        <a:t>1 FTE for 3 years</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734141766"/>
                  </a:ext>
                </a:extLst>
              </a:tr>
              <a:tr h="989362">
                <a:tc>
                  <a:txBody>
                    <a:bodyPr/>
                    <a:lstStyle/>
                    <a:p>
                      <a:pPr>
                        <a:spcAft>
                          <a:spcPts val="0"/>
                        </a:spcAft>
                      </a:pPr>
                      <a:r>
                        <a:rPr lang="en-US" sz="1400" b="1" i="1">
                          <a:effectLst/>
                          <a:latin typeface="Arial" panose="020B0604020202020204" pitchFamily="34" charset="0"/>
                          <a:ea typeface="Arial" panose="020B0604020202020204" pitchFamily="34" charset="0"/>
                        </a:rPr>
                        <a:t>Summary</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dirty="0">
                          <a:effectLst/>
                          <a:latin typeface="Arial" panose="020B0604020202020204" pitchFamily="34" charset="0"/>
                          <a:ea typeface="Arial" panose="020B0604020202020204" pitchFamily="34" charset="0"/>
                        </a:rPr>
                        <a:t>This project aims to expand DIALS in order to treat single-crystal neutron diffraction data and integrate the required routines into the general layout of MANTID. This will result in powerful tools for structural studies across a broad range of disciplines ranging from biology to materials science, both with neutron and X-rays, at a number of large scale facilities.</a:t>
                      </a:r>
                      <a:endParaRPr lang="en-GB" sz="1600" dirty="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90255444"/>
                  </a:ext>
                </a:extLst>
              </a:tr>
              <a:tr h="3759577">
                <a:tc>
                  <a:txBody>
                    <a:bodyPr/>
                    <a:lstStyle/>
                    <a:p>
                      <a:pPr>
                        <a:spcAft>
                          <a:spcPts val="0"/>
                        </a:spcAft>
                      </a:pPr>
                      <a:r>
                        <a:rPr lang="en-US" sz="1400" b="1" i="1">
                          <a:effectLst/>
                          <a:latin typeface="Arial" panose="020B0604020202020204" pitchFamily="34" charset="0"/>
                          <a:ea typeface="Arial" panose="020B0604020202020204" pitchFamily="34" charset="0"/>
                        </a:rPr>
                        <a:t>Deliverables</a:t>
                      </a:r>
                      <a:endParaRPr lang="en-GB" sz="160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400" dirty="0">
                          <a:effectLst/>
                          <a:latin typeface="Arial" panose="020B0604020202020204" pitchFamily="34" charset="0"/>
                          <a:ea typeface="Arial" panose="020B0604020202020204" pitchFamily="34" charset="0"/>
                        </a:rPr>
                        <a:t>1. Treatment of neutron diffraction data in DIALS. Whilst some of the current routines in DIALS can be easily adapted to treat neutron diffraction data, additional functionality will need to be developed (see below</a:t>
                      </a:r>
                      <a:r>
                        <a:rPr lang="en-US" sz="1400" dirty="0" smtClean="0">
                          <a:effectLst/>
                          <a:latin typeface="Arial" panose="020B0604020202020204" pitchFamily="34" charset="0"/>
                          <a:ea typeface="Arial" panose="020B0604020202020204" pitchFamily="34" charset="0"/>
                        </a:rPr>
                        <a:t>).</a:t>
                      </a:r>
                      <a:endParaRPr lang="en-GB" sz="1600" dirty="0" smtClean="0">
                        <a:effectLst/>
                        <a:latin typeface="Calibri" panose="020F0502020204030204" pitchFamily="34" charset="0"/>
                        <a:ea typeface="Calibri" panose="020F0502020204030204" pitchFamily="34" charset="0"/>
                      </a:endParaRPr>
                    </a:p>
                    <a:p>
                      <a:pPr>
                        <a:spcAft>
                          <a:spcPts val="0"/>
                        </a:spcAft>
                      </a:pPr>
                      <a:r>
                        <a:rPr lang="en-US" sz="700" dirty="0" smtClean="0">
                          <a:effectLst/>
                          <a:latin typeface="Arial" panose="020B0604020202020204" pitchFamily="34" charset="0"/>
                          <a:ea typeface="Arial" panose="020B0604020202020204" pitchFamily="34" charset="0"/>
                        </a:rPr>
                        <a:t> </a:t>
                      </a:r>
                      <a:endParaRPr lang="en-GB" sz="1100" dirty="0" smtClean="0">
                        <a:effectLst/>
                        <a:latin typeface="Calibri" panose="020F0502020204030204" pitchFamily="34" charset="0"/>
                        <a:ea typeface="Calibri" panose="020F0502020204030204" pitchFamily="34" charset="0"/>
                      </a:endParaRPr>
                    </a:p>
                    <a:p>
                      <a:pPr>
                        <a:spcAft>
                          <a:spcPts val="0"/>
                        </a:spcAft>
                      </a:pPr>
                      <a:r>
                        <a:rPr lang="en-US" sz="1400" dirty="0" smtClean="0">
                          <a:effectLst/>
                          <a:latin typeface="Arial" panose="020B0604020202020204" pitchFamily="34" charset="0"/>
                          <a:ea typeface="Arial" panose="020B0604020202020204" pitchFamily="34" charset="0"/>
                        </a:rPr>
                        <a:t>2</a:t>
                      </a:r>
                      <a:r>
                        <a:rPr lang="en-US" sz="1400" dirty="0">
                          <a:effectLst/>
                          <a:latin typeface="Arial" panose="020B0604020202020204" pitchFamily="34" charset="0"/>
                          <a:ea typeface="Arial" panose="020B0604020202020204" pitchFamily="34" charset="0"/>
                        </a:rPr>
                        <a:t>. Automatic procedures for routine data processing of single crystal neutron diffraction measurements performed on the SXD and WISH diffractometers at ISIS within </a:t>
                      </a:r>
                      <a:r>
                        <a:rPr lang="en-US" sz="1400" dirty="0" err="1">
                          <a:effectLst/>
                          <a:latin typeface="Arial" panose="020B0604020202020204" pitchFamily="34" charset="0"/>
                          <a:ea typeface="Arial" panose="020B0604020202020204" pitchFamily="34" charset="0"/>
                        </a:rPr>
                        <a:t>Mantid</a:t>
                      </a:r>
                      <a:r>
                        <a:rPr lang="en-US" sz="1400" dirty="0">
                          <a:effectLst/>
                          <a:latin typeface="Arial" panose="020B0604020202020204" pitchFamily="34" charset="0"/>
                          <a:ea typeface="Arial" panose="020B0604020202020204" pitchFamily="34" charset="0"/>
                        </a:rPr>
                        <a:t>. Due to the strong asymmetry of the peak shape from a time-of-flight source, 3D peak fitting is essential to extract more reliable intensities than is currently done with a simple shoebox integration approach.</a:t>
                      </a:r>
                      <a:endParaRPr lang="en-GB" sz="1600" dirty="0">
                        <a:effectLst/>
                        <a:latin typeface="Calibri" panose="020F0502020204030204" pitchFamily="34" charset="0"/>
                        <a:ea typeface="Calibri" panose="020F0502020204030204" pitchFamily="34" charset="0"/>
                      </a:endParaRPr>
                    </a:p>
                    <a:p>
                      <a:pPr>
                        <a:spcAft>
                          <a:spcPts val="0"/>
                        </a:spcAft>
                      </a:pPr>
                      <a:r>
                        <a:rPr lang="en-US" sz="700" dirty="0">
                          <a:effectLst/>
                          <a:latin typeface="Arial" panose="020B0604020202020204" pitchFamily="34" charset="0"/>
                          <a:ea typeface="Arial" panose="020B0604020202020204" pitchFamily="34" charset="0"/>
                        </a:rPr>
                        <a:t> </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3. The provision of new capabilities within MANTID and DIALS to extract peak intensities in more difficult cases. These will include: i) the treatment of overlapping peaks arising from multiple or twinned crystals and the ability to distinguish between the two cases, and ii) the indexing and integration of incommensurately modulated structures.</a:t>
                      </a:r>
                      <a:endParaRPr lang="en-GB" sz="1600" dirty="0">
                        <a:effectLst/>
                        <a:latin typeface="Calibri" panose="020F0502020204030204" pitchFamily="34" charset="0"/>
                        <a:ea typeface="Calibri" panose="020F0502020204030204" pitchFamily="34" charset="0"/>
                      </a:endParaRPr>
                    </a:p>
                    <a:p>
                      <a:pPr>
                        <a:spcAft>
                          <a:spcPts val="0"/>
                        </a:spcAft>
                      </a:pPr>
                      <a:r>
                        <a:rPr lang="en-US" sz="700" dirty="0">
                          <a:effectLst/>
                          <a:latin typeface="Arial" panose="020B0604020202020204" pitchFamily="34" charset="0"/>
                          <a:ea typeface="Arial" panose="020B0604020202020204" pitchFamily="34" charset="0"/>
                        </a:rPr>
                        <a:t> </a:t>
                      </a:r>
                      <a:endParaRPr lang="en-GB" sz="1600" dirty="0">
                        <a:effectLst/>
                        <a:latin typeface="Calibri" panose="020F0502020204030204" pitchFamily="34" charset="0"/>
                        <a:ea typeface="Calibri" panose="020F0502020204030204" pitchFamily="34" charset="0"/>
                      </a:endParaRPr>
                    </a:p>
                    <a:p>
                      <a:pPr>
                        <a:spcAft>
                          <a:spcPts val="0"/>
                        </a:spcAft>
                      </a:pPr>
                      <a:r>
                        <a:rPr lang="en-US" sz="1400" dirty="0">
                          <a:effectLst/>
                          <a:latin typeface="Arial" panose="020B0604020202020204" pitchFamily="34" charset="0"/>
                          <a:ea typeface="Arial" panose="020B0604020202020204" pitchFamily="34" charset="0"/>
                        </a:rPr>
                        <a:t>4. The development of new routines to be used within both DIALS and </a:t>
                      </a:r>
                      <a:r>
                        <a:rPr lang="en-US" sz="1400" dirty="0" err="1">
                          <a:effectLst/>
                          <a:latin typeface="Arial" panose="020B0604020202020204" pitchFamily="34" charset="0"/>
                          <a:ea typeface="Arial" panose="020B0604020202020204" pitchFamily="34" charset="0"/>
                        </a:rPr>
                        <a:t>Mantid</a:t>
                      </a:r>
                      <a:r>
                        <a:rPr lang="en-US" sz="1400" dirty="0">
                          <a:effectLst/>
                          <a:latin typeface="Arial" panose="020B0604020202020204" pitchFamily="34" charset="0"/>
                          <a:ea typeface="Arial" panose="020B0604020202020204" pitchFamily="34" charset="0"/>
                        </a:rPr>
                        <a:t> for the data corrections required at a pulsed neutron source such as ISIS. These will take into account the (wavelength dependent) absorption and extinction effects and be applicable to irregular shaped crystals.</a:t>
                      </a:r>
                      <a:endParaRPr lang="en-GB" sz="1600" dirty="0">
                        <a:effectLst/>
                        <a:latin typeface="Calibri" panose="020F0502020204030204" pitchFamily="34" charset="0"/>
                        <a:ea typeface="Calibri" panose="020F0502020204030204" pitchFamily="34" charset="0"/>
                      </a:endParaRPr>
                    </a:p>
                  </a:txBody>
                  <a:tcPr marL="56264" marR="56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80736897"/>
                  </a:ext>
                </a:extLst>
              </a:tr>
            </a:tbl>
          </a:graphicData>
        </a:graphic>
      </p:graphicFrame>
    </p:spTree>
    <p:extLst>
      <p:ext uri="{BB962C8B-B14F-4D97-AF65-F5344CB8AC3E}">
        <p14:creationId xmlns:p14="http://schemas.microsoft.com/office/powerpoint/2010/main" val="1805904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42"/>
            <a:ext cx="9144000" cy="1143000"/>
          </a:xfrm>
        </p:spPr>
        <p:txBody>
          <a:bodyPr/>
          <a:lstStyle/>
          <a:p>
            <a:r>
              <a:rPr lang="en-GB" sz="3600" dirty="0" smtClean="0"/>
              <a:t>New Projects: Chemistry</a:t>
            </a:r>
            <a:endParaRPr lang="en-GB" sz="3600" dirty="0"/>
          </a:p>
        </p:txBody>
      </p:sp>
      <p:graphicFrame>
        <p:nvGraphicFramePr>
          <p:cNvPr id="4" name="Table 3"/>
          <p:cNvGraphicFramePr>
            <a:graphicFrameLocks noGrp="1"/>
          </p:cNvGraphicFramePr>
          <p:nvPr/>
        </p:nvGraphicFramePr>
        <p:xfrm>
          <a:off x="258617" y="1025237"/>
          <a:ext cx="8654473" cy="5661890"/>
        </p:xfrm>
        <a:graphic>
          <a:graphicData uri="http://schemas.openxmlformats.org/drawingml/2006/table">
            <a:tbl>
              <a:tblPr firstRow="1" firstCol="1" bandRow="1"/>
              <a:tblGrid>
                <a:gridCol w="1627993">
                  <a:extLst>
                    <a:ext uri="{9D8B030D-6E8A-4147-A177-3AD203B41FA5}">
                      <a16:colId xmlns:a16="http://schemas.microsoft.com/office/drawing/2014/main" val="191028532"/>
                    </a:ext>
                  </a:extLst>
                </a:gridCol>
                <a:gridCol w="7026480">
                  <a:extLst>
                    <a:ext uri="{9D8B030D-6E8A-4147-A177-3AD203B41FA5}">
                      <a16:colId xmlns:a16="http://schemas.microsoft.com/office/drawing/2014/main" val="3405525023"/>
                    </a:ext>
                  </a:extLst>
                </a:gridCol>
              </a:tblGrid>
              <a:tr h="629099">
                <a:tc>
                  <a:txBody>
                    <a:bodyPr/>
                    <a:lstStyle/>
                    <a:p>
                      <a:pPr>
                        <a:spcAft>
                          <a:spcPts val="0"/>
                        </a:spcAft>
                      </a:pPr>
                      <a:r>
                        <a:rPr lang="en-US" sz="1800" b="1" i="1">
                          <a:effectLst/>
                          <a:latin typeface="Arial" panose="020B0604020202020204" pitchFamily="34" charset="0"/>
                          <a:ea typeface="Arial" panose="020B0604020202020204" pitchFamily="34" charset="0"/>
                        </a:rPr>
                        <a:t>Project</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b="1">
                          <a:effectLst/>
                          <a:latin typeface="Arial" panose="020B0604020202020204" pitchFamily="34" charset="0"/>
                          <a:ea typeface="Arial" panose="020B0604020202020204" pitchFamily="34" charset="0"/>
                        </a:rPr>
                        <a:t>Development of data analytics for atomic interactions in DL_ANALYSER</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952525581"/>
                  </a:ext>
                </a:extLst>
              </a:tr>
              <a:tr h="314549">
                <a:tc>
                  <a:txBody>
                    <a:bodyPr/>
                    <a:lstStyle/>
                    <a:p>
                      <a:pPr>
                        <a:spcAft>
                          <a:spcPts val="0"/>
                        </a:spcAft>
                      </a:pPr>
                      <a:r>
                        <a:rPr lang="en-US" sz="1800" b="1" i="1">
                          <a:effectLst/>
                          <a:latin typeface="Arial" panose="020B0604020202020204" pitchFamily="34" charset="0"/>
                          <a:ea typeface="Arial" panose="020B0604020202020204" pitchFamily="34" charset="0"/>
                        </a:rPr>
                        <a:t>Science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Chemistry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4044066311"/>
                  </a:ext>
                </a:extLst>
              </a:tr>
              <a:tr h="314549">
                <a:tc>
                  <a:txBody>
                    <a:bodyPr/>
                    <a:lstStyle/>
                    <a:p>
                      <a:pPr>
                        <a:spcAft>
                          <a:spcPts val="0"/>
                        </a:spcAft>
                      </a:pPr>
                      <a:r>
                        <a:rPr lang="en-US" sz="1800" b="1" i="1">
                          <a:effectLst/>
                          <a:latin typeface="Arial" panose="020B0604020202020204" pitchFamily="34" charset="0"/>
                          <a:ea typeface="Arial" panose="020B0604020202020204" pitchFamily="34" charset="0"/>
                        </a:rPr>
                        <a:t>Partners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SCD, ISIS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782020996"/>
                  </a:ext>
                </a:extLst>
              </a:tr>
              <a:tr h="314549">
                <a:tc>
                  <a:txBody>
                    <a:bodyPr/>
                    <a:lstStyle/>
                    <a:p>
                      <a:pPr>
                        <a:spcAft>
                          <a:spcPts val="0"/>
                        </a:spcAft>
                      </a:pPr>
                      <a:r>
                        <a:rPr lang="en-US" sz="1800" b="1" i="1">
                          <a:effectLst/>
                          <a:latin typeface="Arial" panose="020B0604020202020204" pitchFamily="34" charset="0"/>
                          <a:ea typeface="Arial" panose="020B0604020202020204" pitchFamily="34" charset="0"/>
                        </a:rPr>
                        <a:t>Resource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6 months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871882206"/>
                  </a:ext>
                </a:extLst>
              </a:tr>
              <a:tr h="1572748">
                <a:tc>
                  <a:txBody>
                    <a:bodyPr/>
                    <a:lstStyle/>
                    <a:p>
                      <a:pPr>
                        <a:spcAft>
                          <a:spcPts val="0"/>
                        </a:spcAft>
                      </a:pPr>
                      <a:r>
                        <a:rPr lang="en-US" sz="1800" b="1" i="1">
                          <a:effectLst/>
                          <a:latin typeface="Arial" panose="020B0604020202020204" pitchFamily="34" charset="0"/>
                          <a:ea typeface="Arial" panose="020B0604020202020204" pitchFamily="34" charset="0"/>
                        </a:rPr>
                        <a:t>Summary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rPr>
                        <a:t>Workflow enablement of DL_ANALYSER to detect, annotate and quantify various modes and types of atomic interactions in general molecular systems to the benefit of current ISIS studies.</a:t>
                      </a:r>
                      <a:endParaRPr lang="en-GB" sz="200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rPr>
                        <a:t>Enable the analysis of complex hydrogen bond (HB) network interactions at the aqueous biomaterial interfaces.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292739600"/>
                  </a:ext>
                </a:extLst>
              </a:tr>
              <a:tr h="2516396">
                <a:tc>
                  <a:txBody>
                    <a:bodyPr/>
                    <a:lstStyle/>
                    <a:p>
                      <a:pPr>
                        <a:spcAft>
                          <a:spcPts val="0"/>
                        </a:spcAft>
                      </a:pPr>
                      <a:r>
                        <a:rPr lang="en-US" sz="1800" b="1" i="1">
                          <a:effectLst/>
                          <a:latin typeface="Arial" panose="020B0604020202020204" pitchFamily="34" charset="0"/>
                          <a:ea typeface="Arial" panose="020B0604020202020204" pitchFamily="34" charset="0"/>
                        </a:rPr>
                        <a:t>Deliverables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dirty="0">
                          <a:effectLst/>
                          <a:latin typeface="Arial" panose="020B0604020202020204" pitchFamily="34" charset="0"/>
                          <a:ea typeface="Arial" panose="020B0604020202020204" pitchFamily="34" charset="0"/>
                        </a:rPr>
                        <a:t>1. Development of new features in DL_ANALYSER to detect and annotate interactions among water molecules and biomaterials. (4 months)</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2. </a:t>
                      </a:r>
                      <a:r>
                        <a:rPr lang="en-US" sz="1800" dirty="0" err="1">
                          <a:effectLst/>
                          <a:latin typeface="Arial" panose="020B0604020202020204" pitchFamily="34" charset="0"/>
                          <a:ea typeface="Arial" panose="020B0604020202020204" pitchFamily="34" charset="0"/>
                        </a:rPr>
                        <a:t>OpenMP</a:t>
                      </a:r>
                      <a:r>
                        <a:rPr lang="en-US" sz="1800" dirty="0">
                          <a:effectLst/>
                          <a:latin typeface="Arial" panose="020B0604020202020204" pitchFamily="34" charset="0"/>
                          <a:ea typeface="Arial" panose="020B0604020202020204" pitchFamily="34" charset="0"/>
                        </a:rPr>
                        <a:t> implementation to enable concurrent analysis capability, especially atomic interaction analysis on large simulation models. (1 month)</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3. Software testing for robustness, reliability and performances. (1 month)</a:t>
                      </a:r>
                      <a:endParaRPr lang="en-GB"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842266322"/>
                  </a:ext>
                </a:extLst>
              </a:tr>
            </a:tbl>
          </a:graphicData>
        </a:graphic>
      </p:graphicFrame>
    </p:spTree>
    <p:extLst>
      <p:ext uri="{BB962C8B-B14F-4D97-AF65-F5344CB8AC3E}">
        <p14:creationId xmlns:p14="http://schemas.microsoft.com/office/powerpoint/2010/main" val="3493059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42"/>
            <a:ext cx="9144000" cy="1143000"/>
          </a:xfrm>
        </p:spPr>
        <p:txBody>
          <a:bodyPr/>
          <a:lstStyle/>
          <a:p>
            <a:r>
              <a:rPr lang="en-GB" sz="3600" dirty="0" smtClean="0"/>
              <a:t>New Projects: Chemistry</a:t>
            </a:r>
            <a:endParaRPr lang="en-GB" sz="3600" dirty="0"/>
          </a:p>
        </p:txBody>
      </p:sp>
      <p:graphicFrame>
        <p:nvGraphicFramePr>
          <p:cNvPr id="3" name="Table 2"/>
          <p:cNvGraphicFramePr>
            <a:graphicFrameLocks noGrp="1"/>
          </p:cNvGraphicFramePr>
          <p:nvPr/>
        </p:nvGraphicFramePr>
        <p:xfrm>
          <a:off x="138545" y="1025233"/>
          <a:ext cx="8820728" cy="5624948"/>
        </p:xfrm>
        <a:graphic>
          <a:graphicData uri="http://schemas.openxmlformats.org/drawingml/2006/table">
            <a:tbl>
              <a:tblPr firstRow="1" firstCol="1" bandRow="1"/>
              <a:tblGrid>
                <a:gridCol w="1659267">
                  <a:extLst>
                    <a:ext uri="{9D8B030D-6E8A-4147-A177-3AD203B41FA5}">
                      <a16:colId xmlns:a16="http://schemas.microsoft.com/office/drawing/2014/main" val="2933477128"/>
                    </a:ext>
                  </a:extLst>
                </a:gridCol>
                <a:gridCol w="7161461">
                  <a:extLst>
                    <a:ext uri="{9D8B030D-6E8A-4147-A177-3AD203B41FA5}">
                      <a16:colId xmlns:a16="http://schemas.microsoft.com/office/drawing/2014/main" val="3603472525"/>
                    </a:ext>
                  </a:extLst>
                </a:gridCol>
              </a:tblGrid>
              <a:tr h="937492">
                <a:tc>
                  <a:txBody>
                    <a:bodyPr/>
                    <a:lstStyle/>
                    <a:p>
                      <a:pPr>
                        <a:spcAft>
                          <a:spcPts val="0"/>
                        </a:spcAft>
                      </a:pPr>
                      <a:r>
                        <a:rPr lang="en-US" sz="1800" b="1" i="1">
                          <a:effectLst/>
                          <a:latin typeface="Arial" panose="020B0604020202020204" pitchFamily="34" charset="0"/>
                          <a:ea typeface="Arial" panose="020B0604020202020204" pitchFamily="34" charset="0"/>
                        </a:rPr>
                        <a:t>Project</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b="1">
                          <a:effectLst/>
                          <a:latin typeface="Arial" panose="020B0604020202020204" pitchFamily="34" charset="0"/>
                          <a:ea typeface="Arial" panose="020B0604020202020204" pitchFamily="34" charset="0"/>
                        </a:rPr>
                        <a:t>Development of temperature-dependent force fields for irradiation simulations in DL_POLY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622398609"/>
                  </a:ext>
                </a:extLst>
              </a:tr>
              <a:tr h="468746">
                <a:tc>
                  <a:txBody>
                    <a:bodyPr/>
                    <a:lstStyle/>
                    <a:p>
                      <a:pPr>
                        <a:spcAft>
                          <a:spcPts val="0"/>
                        </a:spcAft>
                      </a:pPr>
                      <a:r>
                        <a:rPr lang="en-US" sz="1800" b="1" i="1">
                          <a:effectLst/>
                          <a:latin typeface="Arial" panose="020B0604020202020204" pitchFamily="34" charset="0"/>
                          <a:ea typeface="Arial" panose="020B0604020202020204" pitchFamily="34" charset="0"/>
                        </a:rPr>
                        <a:t>Science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Chemistry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05842186"/>
                  </a:ext>
                </a:extLst>
              </a:tr>
              <a:tr h="468746">
                <a:tc>
                  <a:txBody>
                    <a:bodyPr/>
                    <a:lstStyle/>
                    <a:p>
                      <a:pPr>
                        <a:spcAft>
                          <a:spcPts val="0"/>
                        </a:spcAft>
                      </a:pPr>
                      <a:r>
                        <a:rPr lang="en-US" sz="1800" b="1" i="1">
                          <a:effectLst/>
                          <a:latin typeface="Arial" panose="020B0604020202020204" pitchFamily="34" charset="0"/>
                          <a:ea typeface="Arial" panose="020B0604020202020204" pitchFamily="34" charset="0"/>
                        </a:rPr>
                        <a:t>Partners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dirty="0">
                          <a:effectLst/>
                          <a:latin typeface="Arial" panose="020B0604020202020204" pitchFamily="34" charset="0"/>
                          <a:ea typeface="Arial" panose="020B0604020202020204" pitchFamily="34" charset="0"/>
                        </a:rPr>
                        <a:t>SCD</a:t>
                      </a:r>
                      <a:endParaRPr lang="en-GB"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675530429"/>
                  </a:ext>
                </a:extLst>
              </a:tr>
              <a:tr h="468746">
                <a:tc>
                  <a:txBody>
                    <a:bodyPr/>
                    <a:lstStyle/>
                    <a:p>
                      <a:pPr>
                        <a:spcAft>
                          <a:spcPts val="0"/>
                        </a:spcAft>
                      </a:pPr>
                      <a:r>
                        <a:rPr lang="en-US" sz="1800" b="1" i="1">
                          <a:effectLst/>
                          <a:latin typeface="Arial" panose="020B0604020202020204" pitchFamily="34" charset="0"/>
                          <a:ea typeface="Arial" panose="020B0604020202020204" pitchFamily="34" charset="0"/>
                        </a:rPr>
                        <a:t>Resource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6 months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811817622"/>
                  </a:ext>
                </a:extLst>
              </a:tr>
              <a:tr h="1406236">
                <a:tc>
                  <a:txBody>
                    <a:bodyPr/>
                    <a:lstStyle/>
                    <a:p>
                      <a:pPr>
                        <a:spcAft>
                          <a:spcPts val="0"/>
                        </a:spcAft>
                      </a:pPr>
                      <a:r>
                        <a:rPr lang="en-US" sz="1800" b="1" i="1">
                          <a:effectLst/>
                          <a:latin typeface="Arial" panose="020B0604020202020204" pitchFamily="34" charset="0"/>
                          <a:ea typeface="Arial" panose="020B0604020202020204" pitchFamily="34" charset="0"/>
                        </a:rPr>
                        <a:t>Summary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Develop methods to incorporate temperature-dependent force fields (FFs) in DL_POLY for more accurate simulations of laser and swift heavy ion irradiation processes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409130789"/>
                  </a:ext>
                </a:extLst>
              </a:tr>
              <a:tr h="1874982">
                <a:tc>
                  <a:txBody>
                    <a:bodyPr/>
                    <a:lstStyle/>
                    <a:p>
                      <a:pPr>
                        <a:spcAft>
                          <a:spcPts val="0"/>
                        </a:spcAft>
                      </a:pPr>
                      <a:r>
                        <a:rPr lang="en-US" sz="1800" b="1" i="1">
                          <a:effectLst/>
                          <a:latin typeface="Arial" panose="020B0604020202020204" pitchFamily="34" charset="0"/>
                          <a:ea typeface="Arial" panose="020B0604020202020204" pitchFamily="34" charset="0"/>
                        </a:rPr>
                        <a:t>Deliverables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dirty="0">
                          <a:effectLst/>
                          <a:latin typeface="Arial" panose="020B0604020202020204" pitchFamily="34" charset="0"/>
                          <a:ea typeface="Arial" panose="020B0604020202020204" pitchFamily="34" charset="0"/>
                        </a:rPr>
                        <a:t>1. Addition of temperature-dependent potentials in DL_POLY (including determination of input file formats): both temperature-dependent potential parameters and multiple tabulated potentials. (5 months)</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2. Software testing for robustness, reliability and performance. (1 month)</a:t>
                      </a:r>
                      <a:endParaRPr lang="en-GB"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654629373"/>
                  </a:ext>
                </a:extLst>
              </a:tr>
            </a:tbl>
          </a:graphicData>
        </a:graphic>
      </p:graphicFrame>
    </p:spTree>
    <p:extLst>
      <p:ext uri="{BB962C8B-B14F-4D97-AF65-F5344CB8AC3E}">
        <p14:creationId xmlns:p14="http://schemas.microsoft.com/office/powerpoint/2010/main" val="3929822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42"/>
            <a:ext cx="9144000" cy="1143000"/>
          </a:xfrm>
        </p:spPr>
        <p:txBody>
          <a:bodyPr/>
          <a:lstStyle/>
          <a:p>
            <a:r>
              <a:rPr lang="en-GB" sz="3600" dirty="0" smtClean="0"/>
              <a:t>New Projects: Chemistry</a:t>
            </a:r>
            <a:endParaRPr lang="en-GB" sz="3600" dirty="0"/>
          </a:p>
        </p:txBody>
      </p:sp>
      <p:graphicFrame>
        <p:nvGraphicFramePr>
          <p:cNvPr id="4" name="Table 3"/>
          <p:cNvGraphicFramePr>
            <a:graphicFrameLocks noGrp="1"/>
          </p:cNvGraphicFramePr>
          <p:nvPr/>
        </p:nvGraphicFramePr>
        <p:xfrm>
          <a:off x="138545" y="1071416"/>
          <a:ext cx="8913091" cy="5680365"/>
        </p:xfrm>
        <a:graphic>
          <a:graphicData uri="http://schemas.openxmlformats.org/drawingml/2006/table">
            <a:tbl>
              <a:tblPr firstRow="1" firstCol="1" bandRow="1"/>
              <a:tblGrid>
                <a:gridCol w="1676641">
                  <a:extLst>
                    <a:ext uri="{9D8B030D-6E8A-4147-A177-3AD203B41FA5}">
                      <a16:colId xmlns:a16="http://schemas.microsoft.com/office/drawing/2014/main" val="4264811379"/>
                    </a:ext>
                  </a:extLst>
                </a:gridCol>
                <a:gridCol w="7236450">
                  <a:extLst>
                    <a:ext uri="{9D8B030D-6E8A-4147-A177-3AD203B41FA5}">
                      <a16:colId xmlns:a16="http://schemas.microsoft.com/office/drawing/2014/main" val="3873271069"/>
                    </a:ext>
                  </a:extLst>
                </a:gridCol>
              </a:tblGrid>
              <a:tr h="873903">
                <a:tc>
                  <a:txBody>
                    <a:bodyPr/>
                    <a:lstStyle/>
                    <a:p>
                      <a:pPr>
                        <a:spcAft>
                          <a:spcPts val="0"/>
                        </a:spcAft>
                      </a:pPr>
                      <a:r>
                        <a:rPr lang="en-US" sz="1800" b="1" i="1">
                          <a:effectLst/>
                          <a:latin typeface="Arial" panose="020B0604020202020204" pitchFamily="34" charset="0"/>
                          <a:ea typeface="Arial" panose="020B0604020202020204" pitchFamily="34" charset="0"/>
                        </a:rPr>
                        <a:t>Project</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b="1">
                          <a:effectLst/>
                          <a:latin typeface="Arial" panose="020B0604020202020204" pitchFamily="34" charset="0"/>
                          <a:ea typeface="Arial" panose="020B0604020202020204" pitchFamily="34" charset="0"/>
                        </a:rPr>
                        <a:t>Development of integrated data processing of organic/inorganic molecular force field models in DL_FIELD</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157446017"/>
                  </a:ext>
                </a:extLst>
              </a:tr>
              <a:tr h="436951">
                <a:tc>
                  <a:txBody>
                    <a:bodyPr/>
                    <a:lstStyle/>
                    <a:p>
                      <a:pPr>
                        <a:spcAft>
                          <a:spcPts val="0"/>
                        </a:spcAft>
                      </a:pPr>
                      <a:r>
                        <a:rPr lang="en-US" sz="1800" b="1" i="1">
                          <a:effectLst/>
                          <a:latin typeface="Arial" panose="020B0604020202020204" pitchFamily="34" charset="0"/>
                          <a:ea typeface="Arial" panose="020B0604020202020204" pitchFamily="34" charset="0"/>
                        </a:rPr>
                        <a:t>Science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Chemistry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117882269"/>
                  </a:ext>
                </a:extLst>
              </a:tr>
              <a:tr h="436951">
                <a:tc>
                  <a:txBody>
                    <a:bodyPr/>
                    <a:lstStyle/>
                    <a:p>
                      <a:pPr>
                        <a:spcAft>
                          <a:spcPts val="0"/>
                        </a:spcAft>
                      </a:pPr>
                      <a:r>
                        <a:rPr lang="en-US" sz="1800" b="1" i="1">
                          <a:effectLst/>
                          <a:latin typeface="Arial" panose="020B0604020202020204" pitchFamily="34" charset="0"/>
                          <a:ea typeface="Arial" panose="020B0604020202020204" pitchFamily="34" charset="0"/>
                        </a:rPr>
                        <a:t>Partners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SCD, ISIS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808585421"/>
                  </a:ext>
                </a:extLst>
              </a:tr>
              <a:tr h="436951">
                <a:tc>
                  <a:txBody>
                    <a:bodyPr/>
                    <a:lstStyle/>
                    <a:p>
                      <a:pPr>
                        <a:spcAft>
                          <a:spcPts val="0"/>
                        </a:spcAft>
                      </a:pPr>
                      <a:r>
                        <a:rPr lang="en-US" sz="1800" b="1" i="1">
                          <a:effectLst/>
                          <a:latin typeface="Arial" panose="020B0604020202020204" pitchFamily="34" charset="0"/>
                          <a:ea typeface="Arial" panose="020B0604020202020204" pitchFamily="34" charset="0"/>
                        </a:rPr>
                        <a:t>Resource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dirty="0">
                          <a:effectLst/>
                          <a:latin typeface="Arial" panose="020B0604020202020204" pitchFamily="34" charset="0"/>
                          <a:ea typeface="Arial" panose="020B0604020202020204" pitchFamily="34" charset="0"/>
                        </a:rPr>
                        <a:t>6 months</a:t>
                      </a:r>
                      <a:endParaRPr lang="en-GB"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910102434"/>
                  </a:ext>
                </a:extLst>
              </a:tr>
              <a:tr h="1310853">
                <a:tc>
                  <a:txBody>
                    <a:bodyPr/>
                    <a:lstStyle/>
                    <a:p>
                      <a:pPr>
                        <a:spcAft>
                          <a:spcPts val="0"/>
                        </a:spcAft>
                      </a:pPr>
                      <a:r>
                        <a:rPr lang="en-US" sz="1800" b="1" i="1">
                          <a:effectLst/>
                          <a:latin typeface="Arial" panose="020B0604020202020204" pitchFamily="34" charset="0"/>
                          <a:ea typeface="Arial" panose="020B0604020202020204" pitchFamily="34" charset="0"/>
                        </a:rPr>
                        <a:t>Summary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Facilitate a workflow for model preparation and force field (FF) conversion of zeolite-based inorganic-organic systems via DL_FIELD for use in MD simulations via DL_POLY.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053088900"/>
                  </a:ext>
                </a:extLst>
              </a:tr>
              <a:tr h="2184756">
                <a:tc>
                  <a:txBody>
                    <a:bodyPr/>
                    <a:lstStyle/>
                    <a:p>
                      <a:pPr>
                        <a:spcAft>
                          <a:spcPts val="0"/>
                        </a:spcAft>
                      </a:pPr>
                      <a:r>
                        <a:rPr lang="en-US" sz="1800" b="1" i="1">
                          <a:effectLst/>
                          <a:latin typeface="Arial" panose="020B0604020202020204" pitchFamily="34" charset="0"/>
                          <a:ea typeface="Arial" panose="020B0604020202020204" pitchFamily="34" charset="0"/>
                        </a:rPr>
                        <a:t>Deliverables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dirty="0">
                          <a:effectLst/>
                          <a:latin typeface="Arial" panose="020B0604020202020204" pitchFamily="34" charset="0"/>
                          <a:ea typeface="Arial" panose="020B0604020202020204" pitchFamily="34" charset="0"/>
                        </a:rPr>
                        <a:t>1. Testing of multiple-potential capabilities of DL_FIELD to improve model conversion work flows (1 month)</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2. Inclusion of force field features to map zeolites (1 month)</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3. Inclusion of auto-mixing of short range non-bonded interactions between organic and inorganic systems (4 months)</a:t>
                      </a:r>
                      <a:endParaRPr lang="en-GB"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672877830"/>
                  </a:ext>
                </a:extLst>
              </a:tr>
            </a:tbl>
          </a:graphicData>
        </a:graphic>
      </p:graphicFrame>
    </p:spTree>
    <p:extLst>
      <p:ext uri="{BB962C8B-B14F-4D97-AF65-F5344CB8AC3E}">
        <p14:creationId xmlns:p14="http://schemas.microsoft.com/office/powerpoint/2010/main" val="1790258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45238" y="-1083926"/>
            <a:ext cx="6590503" cy="9007020"/>
          </a:xfrm>
          <a:prstGeom prst="rect">
            <a:avLst/>
          </a:prstGeom>
        </p:spPr>
      </p:pic>
    </p:spTree>
    <p:extLst>
      <p:ext uri="{BB962C8B-B14F-4D97-AF65-F5344CB8AC3E}">
        <p14:creationId xmlns:p14="http://schemas.microsoft.com/office/powerpoint/2010/main" val="1001638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42"/>
            <a:ext cx="9144000" cy="1143000"/>
          </a:xfrm>
        </p:spPr>
        <p:txBody>
          <a:bodyPr/>
          <a:lstStyle/>
          <a:p>
            <a:r>
              <a:rPr lang="en-GB" sz="3600" dirty="0" smtClean="0"/>
              <a:t>New Projects: Training Materials</a:t>
            </a:r>
            <a:endParaRPr lang="en-GB" sz="3600" dirty="0"/>
          </a:p>
        </p:txBody>
      </p:sp>
      <p:graphicFrame>
        <p:nvGraphicFramePr>
          <p:cNvPr id="3" name="Table 2"/>
          <p:cNvGraphicFramePr>
            <a:graphicFrameLocks noGrp="1"/>
          </p:cNvGraphicFramePr>
          <p:nvPr/>
        </p:nvGraphicFramePr>
        <p:xfrm>
          <a:off x="157017" y="1080655"/>
          <a:ext cx="8820727" cy="5688368"/>
        </p:xfrm>
        <a:graphic>
          <a:graphicData uri="http://schemas.openxmlformats.org/drawingml/2006/table">
            <a:tbl>
              <a:tblPr firstRow="1" firstCol="1" bandRow="1"/>
              <a:tblGrid>
                <a:gridCol w="1659267">
                  <a:extLst>
                    <a:ext uri="{9D8B030D-6E8A-4147-A177-3AD203B41FA5}">
                      <a16:colId xmlns:a16="http://schemas.microsoft.com/office/drawing/2014/main" val="3376422420"/>
                    </a:ext>
                  </a:extLst>
                </a:gridCol>
                <a:gridCol w="7161460">
                  <a:extLst>
                    <a:ext uri="{9D8B030D-6E8A-4147-A177-3AD203B41FA5}">
                      <a16:colId xmlns:a16="http://schemas.microsoft.com/office/drawing/2014/main" val="1236580605"/>
                    </a:ext>
                  </a:extLst>
                </a:gridCol>
              </a:tblGrid>
              <a:tr h="621916">
                <a:tc>
                  <a:txBody>
                    <a:bodyPr/>
                    <a:lstStyle/>
                    <a:p>
                      <a:pPr>
                        <a:spcAft>
                          <a:spcPts val="0"/>
                        </a:spcAft>
                      </a:pPr>
                      <a:r>
                        <a:rPr lang="en-US" sz="1800" b="1" i="1">
                          <a:effectLst/>
                          <a:latin typeface="Arial" panose="020B0604020202020204" pitchFamily="34" charset="0"/>
                          <a:ea typeface="Arial" panose="020B0604020202020204" pitchFamily="34" charset="0"/>
                        </a:rPr>
                        <a:t>Project</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b="1">
                          <a:effectLst/>
                          <a:latin typeface="Arial" panose="020B0604020202020204" pitchFamily="34" charset="0"/>
                          <a:ea typeface="Arial" panose="020B0604020202020204" pitchFamily="34" charset="0"/>
                        </a:rPr>
                        <a:t>Development of digital guides for using DL_Software toolkit for molecular simulation</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117794543"/>
                  </a:ext>
                </a:extLst>
              </a:tr>
              <a:tr h="310957">
                <a:tc>
                  <a:txBody>
                    <a:bodyPr/>
                    <a:lstStyle/>
                    <a:p>
                      <a:pPr>
                        <a:spcAft>
                          <a:spcPts val="0"/>
                        </a:spcAft>
                      </a:pPr>
                      <a:r>
                        <a:rPr lang="en-US" sz="1800" b="1" i="1">
                          <a:effectLst/>
                          <a:latin typeface="Arial" panose="020B0604020202020204" pitchFamily="34" charset="0"/>
                          <a:ea typeface="Arial" panose="020B0604020202020204" pitchFamily="34" charset="0"/>
                        </a:rPr>
                        <a:t>Science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Chemistry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210847566"/>
                  </a:ext>
                </a:extLst>
              </a:tr>
              <a:tr h="310957">
                <a:tc>
                  <a:txBody>
                    <a:bodyPr/>
                    <a:lstStyle/>
                    <a:p>
                      <a:pPr>
                        <a:spcAft>
                          <a:spcPts val="0"/>
                        </a:spcAft>
                      </a:pPr>
                      <a:r>
                        <a:rPr lang="en-US" sz="1800" b="1" i="1">
                          <a:effectLst/>
                          <a:latin typeface="Arial" panose="020B0604020202020204" pitchFamily="34" charset="0"/>
                          <a:ea typeface="Arial" panose="020B0604020202020204" pitchFamily="34" charset="0"/>
                        </a:rPr>
                        <a:t>Partners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SCD, ISIS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782787391"/>
                  </a:ext>
                </a:extLst>
              </a:tr>
              <a:tr h="310957">
                <a:tc>
                  <a:txBody>
                    <a:bodyPr/>
                    <a:lstStyle/>
                    <a:p>
                      <a:pPr>
                        <a:spcAft>
                          <a:spcPts val="0"/>
                        </a:spcAft>
                      </a:pPr>
                      <a:r>
                        <a:rPr lang="en-US" sz="1800" b="1" i="1">
                          <a:effectLst/>
                          <a:latin typeface="Arial" panose="020B0604020202020204" pitchFamily="34" charset="0"/>
                          <a:ea typeface="Arial" panose="020B0604020202020204" pitchFamily="34" charset="0"/>
                        </a:rPr>
                        <a:t>Resource</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a:effectLst/>
                          <a:latin typeface="Arial" panose="020B0604020202020204" pitchFamily="34" charset="0"/>
                          <a:ea typeface="Arial" panose="020B0604020202020204" pitchFamily="34" charset="0"/>
                        </a:rPr>
                        <a:t>6 months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891554672"/>
                  </a:ext>
                </a:extLst>
              </a:tr>
              <a:tr h="2487661">
                <a:tc>
                  <a:txBody>
                    <a:bodyPr/>
                    <a:lstStyle/>
                    <a:p>
                      <a:pPr>
                        <a:spcAft>
                          <a:spcPts val="0"/>
                        </a:spcAft>
                      </a:pPr>
                      <a:r>
                        <a:rPr lang="en-US" sz="1800" b="1" i="1">
                          <a:effectLst/>
                          <a:latin typeface="Arial" panose="020B0604020202020204" pitchFamily="34" charset="0"/>
                          <a:ea typeface="Arial" panose="020B0604020202020204" pitchFamily="34" charset="0"/>
                        </a:rPr>
                        <a:t>Summary</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Facilitate training and knowledge transfer for classical models preparation (model setup), equilibration and specific simulation options and techniques to calculate materials properties, as well as collect and </a:t>
                      </a:r>
                      <a:r>
                        <a:rPr lang="en-US" sz="1800" dirty="0" err="1">
                          <a:effectLst/>
                          <a:latin typeface="Arial" panose="020B0604020202020204" pitchFamily="34" charset="0"/>
                          <a:ea typeface="Arial" panose="020B0604020202020204" pitchFamily="34" charset="0"/>
                        </a:rPr>
                        <a:t>visualise</a:t>
                      </a:r>
                      <a:r>
                        <a:rPr lang="en-US" sz="1800" dirty="0">
                          <a:effectLst/>
                          <a:latin typeface="Arial" panose="020B0604020202020204" pitchFamily="34" charset="0"/>
                          <a:ea typeface="Arial" panose="020B0604020202020204" pitchFamily="34" charset="0"/>
                        </a:rPr>
                        <a:t> trajectories involving the </a:t>
                      </a:r>
                      <a:r>
                        <a:rPr lang="en-US" sz="1800" dirty="0" err="1">
                          <a:effectLst/>
                          <a:latin typeface="Arial" panose="020B0604020202020204" pitchFamily="34" charset="0"/>
                          <a:ea typeface="Arial" panose="020B0604020202020204" pitchFamily="34" charset="0"/>
                        </a:rPr>
                        <a:t>DL_Software</a:t>
                      </a:r>
                      <a:r>
                        <a:rPr lang="en-US" sz="1800" dirty="0">
                          <a:effectLst/>
                          <a:latin typeface="Arial" panose="020B0604020202020204" pitchFamily="34" charset="0"/>
                          <a:ea typeface="Arial" panose="020B0604020202020204" pitchFamily="34" charset="0"/>
                        </a:rPr>
                        <a:t> suite of programs. </a:t>
                      </a:r>
                      <a:endParaRPr lang="en-GB" sz="2000" dirty="0">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To </a:t>
                      </a:r>
                      <a:r>
                        <a:rPr lang="en-US" sz="1800" dirty="0" err="1">
                          <a:effectLst/>
                          <a:latin typeface="Arial" panose="020B0604020202020204" pitchFamily="34" charset="0"/>
                          <a:ea typeface="Arial" panose="020B0604020202020204" pitchFamily="34" charset="0"/>
                        </a:rPr>
                        <a:t>minimise</a:t>
                      </a:r>
                      <a:r>
                        <a:rPr lang="en-US" sz="1800" dirty="0">
                          <a:effectLst/>
                          <a:latin typeface="Arial" panose="020B0604020202020204" pitchFamily="34" charset="0"/>
                          <a:ea typeface="Arial" panose="020B0604020202020204" pitchFamily="34" charset="0"/>
                        </a:rPr>
                        <a:t> pitfalls committed by novice and new users in molecular simulations and ensure correct simulation protocols are followed.</a:t>
                      </a:r>
                      <a:endParaRPr lang="en-GB"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845036938"/>
                  </a:ext>
                </a:extLst>
              </a:tr>
              <a:tr h="1554788">
                <a:tc>
                  <a:txBody>
                    <a:bodyPr/>
                    <a:lstStyle/>
                    <a:p>
                      <a:pPr>
                        <a:spcAft>
                          <a:spcPts val="0"/>
                        </a:spcAft>
                      </a:pPr>
                      <a:r>
                        <a:rPr lang="en-US" sz="1800" b="1" i="1">
                          <a:effectLst/>
                          <a:latin typeface="Arial" panose="020B0604020202020204" pitchFamily="34" charset="0"/>
                          <a:ea typeface="Arial" panose="020B0604020202020204" pitchFamily="34" charset="0"/>
                        </a:rPr>
                        <a:t>Deliverables</a:t>
                      </a:r>
                      <a:endParaRPr lang="en-GB"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1800" dirty="0">
                          <a:effectLst/>
                          <a:latin typeface="Arial" panose="020B0604020202020204" pitchFamily="34" charset="0"/>
                          <a:ea typeface="Arial" panose="020B0604020202020204" pitchFamily="34" charset="0"/>
                        </a:rPr>
                        <a:t>1. DL_POLY Digital Guides (for molecular simulations)</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2. DL_FIELD Digital Guides (for force field application and model setup)</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3. DL_MESO Digital Guides (for mesoscopic simulations)</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4. DL_ANALYSER Digital Guides (for results analysis)</a:t>
                      </a:r>
                      <a:endParaRPr lang="en-GB" sz="2000" dirty="0">
                        <a:effectLst/>
                        <a:latin typeface="Calibri" panose="020F0502020204030204" pitchFamily="34" charset="0"/>
                        <a:ea typeface="Calibri" panose="020F0502020204030204" pitchFamily="34" charset="0"/>
                      </a:endParaRPr>
                    </a:p>
                    <a:p>
                      <a:pPr>
                        <a:spcAft>
                          <a:spcPts val="0"/>
                        </a:spcAft>
                      </a:pPr>
                      <a:r>
                        <a:rPr lang="en-US" sz="1800" dirty="0">
                          <a:effectLst/>
                          <a:latin typeface="Arial" panose="020B0604020202020204" pitchFamily="34" charset="0"/>
                          <a:ea typeface="Arial" panose="020B0604020202020204" pitchFamily="34" charset="0"/>
                        </a:rPr>
                        <a:t>5. DL_MONTE Digital Guides (for Monte-Carlo simulations)</a:t>
                      </a:r>
                      <a:endParaRPr lang="en-GB"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2328147548"/>
                  </a:ext>
                </a:extLst>
              </a:tr>
            </a:tbl>
          </a:graphicData>
        </a:graphic>
      </p:graphicFrame>
    </p:spTree>
    <p:extLst>
      <p:ext uri="{BB962C8B-B14F-4D97-AF65-F5344CB8AC3E}">
        <p14:creationId xmlns:p14="http://schemas.microsoft.com/office/powerpoint/2010/main" val="4294288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FY18</a:t>
            </a:r>
            <a:endParaRPr lang="en-GB" dirty="0"/>
          </a:p>
        </p:txBody>
      </p:sp>
    </p:spTree>
    <p:extLst>
      <p:ext uri="{BB962C8B-B14F-4D97-AF65-F5344CB8AC3E}">
        <p14:creationId xmlns:p14="http://schemas.microsoft.com/office/powerpoint/2010/main" val="2869864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FY18 – Status</a:t>
            </a:r>
            <a:endParaRPr lang="en-GB" dirty="0"/>
          </a:p>
        </p:txBody>
      </p:sp>
      <p:sp>
        <p:nvSpPr>
          <p:cNvPr id="15363" name="Content Placeholder 2"/>
          <p:cNvSpPr>
            <a:spLocks noGrp="1"/>
          </p:cNvSpPr>
          <p:nvPr>
            <p:ph idx="1"/>
          </p:nvPr>
        </p:nvSpPr>
        <p:spPr>
          <a:xfrm>
            <a:off x="685800" y="1310122"/>
            <a:ext cx="8134672" cy="4823990"/>
          </a:xfrm>
        </p:spPr>
        <p:txBody>
          <a:bodyPr/>
          <a:lstStyle/>
          <a:p>
            <a:pPr>
              <a:spcAft>
                <a:spcPts val="600"/>
              </a:spcAft>
            </a:pPr>
            <a:r>
              <a:rPr lang="en-GB" altLang="en-US" dirty="0" smtClean="0"/>
              <a:t>Spend </a:t>
            </a:r>
            <a:r>
              <a:rPr lang="en-GB" altLang="en-US" dirty="0" smtClean="0"/>
              <a:t>came in on </a:t>
            </a:r>
            <a:r>
              <a:rPr lang="en-GB" altLang="en-US" dirty="0" smtClean="0"/>
              <a:t>target</a:t>
            </a:r>
          </a:p>
          <a:p>
            <a:pPr lvl="1">
              <a:spcBef>
                <a:spcPts val="0"/>
              </a:spcBef>
              <a:spcAft>
                <a:spcPts val="600"/>
              </a:spcAft>
            </a:pPr>
            <a:r>
              <a:rPr lang="en-GB" altLang="en-US" dirty="0" smtClean="0"/>
              <a:t>£1.2M</a:t>
            </a:r>
          </a:p>
          <a:p>
            <a:pPr lvl="2">
              <a:spcBef>
                <a:spcPts val="0"/>
              </a:spcBef>
              <a:spcAft>
                <a:spcPts val="600"/>
              </a:spcAft>
            </a:pPr>
            <a:r>
              <a:rPr lang="en-GB" altLang="en-US" dirty="0" smtClean="0"/>
              <a:t>£900K digital assets</a:t>
            </a:r>
          </a:p>
          <a:p>
            <a:pPr lvl="2">
              <a:spcBef>
                <a:spcPts val="0"/>
              </a:spcBef>
              <a:spcAft>
                <a:spcPts val="600"/>
              </a:spcAft>
            </a:pPr>
            <a:r>
              <a:rPr lang="en-GB" altLang="en-US" dirty="0" smtClean="0"/>
              <a:t>£300K hardware</a:t>
            </a:r>
          </a:p>
          <a:p>
            <a:pPr>
              <a:spcAft>
                <a:spcPts val="600"/>
              </a:spcAft>
            </a:pPr>
            <a:r>
              <a:rPr lang="en-GB" altLang="en-US" dirty="0" smtClean="0"/>
              <a:t>Recruitment has been challenging</a:t>
            </a:r>
          </a:p>
          <a:p>
            <a:pPr>
              <a:spcAft>
                <a:spcPts val="600"/>
              </a:spcAft>
            </a:pPr>
            <a:r>
              <a:rPr lang="en-GB" altLang="en-US" dirty="0" smtClean="0"/>
              <a:t>Hardware purchases </a:t>
            </a:r>
            <a:r>
              <a:rPr lang="en-GB" altLang="en-US" dirty="0" smtClean="0"/>
              <a:t>complete (just!)</a:t>
            </a:r>
            <a:endParaRPr lang="en-GB" altLang="en-US" dirty="0" smtClean="0"/>
          </a:p>
          <a:p>
            <a:pPr lvl="1">
              <a:spcBef>
                <a:spcPts val="0"/>
              </a:spcBef>
              <a:spcAft>
                <a:spcPts val="600"/>
              </a:spcAft>
            </a:pPr>
            <a:r>
              <a:rPr lang="en-GB" altLang="en-US" dirty="0" smtClean="0"/>
              <a:t>“Fast” filesystem for SCARF cluster</a:t>
            </a:r>
          </a:p>
          <a:p>
            <a:pPr lvl="2">
              <a:spcBef>
                <a:spcPts val="0"/>
              </a:spcBef>
              <a:spcAft>
                <a:spcPts val="600"/>
              </a:spcAft>
            </a:pPr>
            <a:r>
              <a:rPr lang="en-GB" altLang="en-US" dirty="0" smtClean="0"/>
              <a:t>Helpful for Diamond and ISIS to move data round</a:t>
            </a:r>
          </a:p>
          <a:p>
            <a:pPr lvl="1">
              <a:spcBef>
                <a:spcPts val="0"/>
              </a:spcBef>
              <a:spcAft>
                <a:spcPts val="600"/>
              </a:spcAft>
            </a:pPr>
            <a:r>
              <a:rPr lang="en-GB" altLang="en-US" dirty="0" smtClean="0"/>
              <a:t>GPUs for cloud</a:t>
            </a:r>
          </a:p>
          <a:p>
            <a:pPr lvl="2">
              <a:spcBef>
                <a:spcPts val="0"/>
              </a:spcBef>
              <a:spcAft>
                <a:spcPts val="600"/>
              </a:spcAft>
            </a:pPr>
            <a:r>
              <a:rPr lang="en-GB" altLang="en-US" dirty="0" smtClean="0"/>
              <a:t>For cross-facility data analysis</a:t>
            </a:r>
          </a:p>
          <a:p>
            <a:pPr>
              <a:spcAft>
                <a:spcPts val="600"/>
              </a:spcAft>
            </a:pPr>
            <a:r>
              <a:rPr lang="en-GB" altLang="en-US" dirty="0" smtClean="0"/>
              <a:t>Collaboration agreement in place</a:t>
            </a:r>
          </a:p>
          <a:p>
            <a:pPr lvl="1">
              <a:spcBef>
                <a:spcPts val="0"/>
              </a:spcBef>
              <a:spcAft>
                <a:spcPts val="600"/>
              </a:spcAft>
            </a:pPr>
            <a:r>
              <a:rPr lang="en-GB" altLang="en-US" dirty="0" smtClean="0"/>
              <a:t>Took many iterations</a:t>
            </a:r>
          </a:p>
          <a:p>
            <a:pPr lvl="1">
              <a:spcBef>
                <a:spcPts val="0"/>
              </a:spcBef>
              <a:spcAft>
                <a:spcPts val="600"/>
              </a:spcAft>
            </a:pPr>
            <a:r>
              <a:rPr lang="en-GB" altLang="en-US" dirty="0" smtClean="0"/>
              <a:t>Helpful for future</a:t>
            </a:r>
          </a:p>
          <a:p>
            <a:pPr lvl="1">
              <a:spcAft>
                <a:spcPts val="600"/>
              </a:spcAft>
            </a:pPr>
            <a:endParaRPr lang="en-GB" altLang="en-US" dirty="0" smtClean="0"/>
          </a:p>
          <a:p>
            <a:pPr lvl="1"/>
            <a:endParaRPr lang="en-GB" altLang="en-US" dirty="0" smtClean="0"/>
          </a:p>
          <a:p>
            <a:pPr lvl="1"/>
            <a:endParaRPr lang="en-GB" altLang="en-US" dirty="0" smtClean="0"/>
          </a:p>
        </p:txBody>
      </p:sp>
    </p:spTree>
    <p:extLst>
      <p:ext uri="{BB962C8B-B14F-4D97-AF65-F5344CB8AC3E}">
        <p14:creationId xmlns:p14="http://schemas.microsoft.com/office/powerpoint/2010/main" val="2548338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19075" y="104775"/>
            <a:ext cx="8705850" cy="6648450"/>
          </a:xfrm>
          <a:prstGeom prst="rect">
            <a:avLst/>
          </a:prstGeom>
          <a:ln w="12700">
            <a:solidFill>
              <a:schemeClr val="tx1"/>
            </a:solidFill>
          </a:ln>
        </p:spPr>
      </p:pic>
    </p:spTree>
    <p:extLst>
      <p:ext uri="{BB962C8B-B14F-4D97-AF65-F5344CB8AC3E}">
        <p14:creationId xmlns:p14="http://schemas.microsoft.com/office/powerpoint/2010/main" val="146024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Digital Assets for FY18</a:t>
            </a:r>
            <a:endParaRPr lang="en-GB" dirty="0"/>
          </a:p>
        </p:txBody>
      </p:sp>
      <p:graphicFrame>
        <p:nvGraphicFramePr>
          <p:cNvPr id="3" name="Content Placeholder 2"/>
          <p:cNvGraphicFramePr>
            <a:graphicFrameLocks noGrp="1"/>
          </p:cNvGraphicFramePr>
          <p:nvPr>
            <p:ph idx="1"/>
            <p:extLst/>
          </p:nvPr>
        </p:nvGraphicFramePr>
        <p:xfrm>
          <a:off x="685800" y="1557338"/>
          <a:ext cx="8134672" cy="482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58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4"/>
            <a:ext cx="9144000" cy="1143000"/>
          </a:xfrm>
        </p:spPr>
        <p:txBody>
          <a:bodyPr/>
          <a:lstStyle/>
          <a:p>
            <a:pPr>
              <a:defRPr/>
            </a:pPr>
            <a:r>
              <a:rPr lang="en-GB" b="0" dirty="0" smtClean="0"/>
              <a:t>FY18 Projects</a:t>
            </a:r>
            <a:r>
              <a:rPr lang="en-GB" dirty="0" smtClean="0"/>
              <a:t/>
            </a:r>
            <a:br>
              <a:rPr lang="en-GB" dirty="0" smtClean="0"/>
            </a:br>
            <a:r>
              <a:rPr lang="en-GB" dirty="0" smtClean="0">
                <a:solidFill>
                  <a:srgbClr val="92D050"/>
                </a:solidFill>
                <a:latin typeface="Stencil" panose="040409050D0802020404" pitchFamily="82" charset="0"/>
              </a:rPr>
              <a:t>DIAMOND DATASTORE</a:t>
            </a:r>
            <a:endParaRPr lang="en-GB" dirty="0">
              <a:solidFill>
                <a:srgbClr val="92D050"/>
              </a:solidFill>
              <a:latin typeface="Stencil" panose="040409050D0802020404" pitchFamily="82" charset="0"/>
            </a:endParaRPr>
          </a:p>
        </p:txBody>
      </p:sp>
      <p:sp>
        <p:nvSpPr>
          <p:cNvPr id="15363" name="Content Placeholder 2"/>
          <p:cNvSpPr>
            <a:spLocks noGrp="1"/>
          </p:cNvSpPr>
          <p:nvPr>
            <p:ph idx="1"/>
          </p:nvPr>
        </p:nvSpPr>
        <p:spPr>
          <a:xfrm>
            <a:off x="380999" y="1311564"/>
            <a:ext cx="8328892" cy="5134419"/>
          </a:xfrm>
        </p:spPr>
        <p:txBody>
          <a:bodyPr/>
          <a:lstStyle/>
          <a:p>
            <a:pPr>
              <a:spcAft>
                <a:spcPts val="0"/>
              </a:spcAft>
            </a:pPr>
            <a:r>
              <a:rPr lang="en-GB" altLang="en-US" dirty="0" smtClean="0"/>
              <a:t>A major initiative to provide a scalable data store for Diamond Light Source</a:t>
            </a:r>
          </a:p>
          <a:p>
            <a:pPr lvl="1">
              <a:spcAft>
                <a:spcPts val="0"/>
              </a:spcAft>
            </a:pPr>
            <a:r>
              <a:rPr lang="en-GB" altLang="en-US" dirty="0" smtClean="0"/>
              <a:t>To replace current archive (12 years old, 13PB and “creaking”)</a:t>
            </a:r>
          </a:p>
          <a:p>
            <a:pPr>
              <a:spcAft>
                <a:spcPts val="0"/>
              </a:spcAft>
            </a:pPr>
            <a:r>
              <a:rPr lang="en-GB" altLang="en-US" dirty="0" smtClean="0"/>
              <a:t>ALC Funding: Architects</a:t>
            </a:r>
          </a:p>
          <a:p>
            <a:pPr>
              <a:spcAft>
                <a:spcPts val="0"/>
              </a:spcAft>
            </a:pPr>
            <a:r>
              <a:rPr lang="en-GB" altLang="en-US" dirty="0" smtClean="0"/>
              <a:t>Current activities</a:t>
            </a:r>
          </a:p>
          <a:p>
            <a:pPr lvl="1">
              <a:spcBef>
                <a:spcPts val="0"/>
              </a:spcBef>
              <a:spcAft>
                <a:spcPts val="0"/>
              </a:spcAft>
            </a:pPr>
            <a:r>
              <a:rPr lang="en-GB" altLang="en-US" dirty="0" smtClean="0"/>
              <a:t>Engaging </a:t>
            </a:r>
            <a:r>
              <a:rPr lang="en-GB" altLang="en-US" dirty="0"/>
              <a:t>with major stakeholders </a:t>
            </a:r>
            <a:endParaRPr lang="en-GB" altLang="en-US" dirty="0" smtClean="0"/>
          </a:p>
          <a:p>
            <a:pPr lvl="1">
              <a:spcBef>
                <a:spcPts val="0"/>
              </a:spcBef>
              <a:spcAft>
                <a:spcPts val="0"/>
              </a:spcAft>
            </a:pPr>
            <a:r>
              <a:rPr lang="en-GB" altLang="en-US" dirty="0"/>
              <a:t>K</a:t>
            </a:r>
            <a:r>
              <a:rPr lang="en-GB" altLang="en-US" dirty="0" smtClean="0"/>
              <a:t>ey </a:t>
            </a:r>
            <a:r>
              <a:rPr lang="en-GB" altLang="en-US" dirty="0"/>
              <a:t>data management problem areas </a:t>
            </a:r>
            <a:r>
              <a:rPr lang="en-GB" altLang="en-US" dirty="0" smtClean="0"/>
              <a:t>identified</a:t>
            </a:r>
            <a:endParaRPr lang="en-GB" altLang="en-US" dirty="0" smtClean="0"/>
          </a:p>
          <a:p>
            <a:pPr lvl="1">
              <a:spcBef>
                <a:spcPts val="0"/>
              </a:spcBef>
              <a:spcAft>
                <a:spcPts val="0"/>
              </a:spcAft>
            </a:pPr>
            <a:r>
              <a:rPr lang="en-GB" altLang="en-US" dirty="0" smtClean="0"/>
              <a:t>Integration with existing systems and user requirements</a:t>
            </a:r>
            <a:endParaRPr lang="en-GB" altLang="en-US" dirty="0" smtClean="0"/>
          </a:p>
          <a:p>
            <a:pPr>
              <a:spcAft>
                <a:spcPts val="0"/>
              </a:spcAft>
            </a:pPr>
            <a:r>
              <a:rPr lang="en-GB" altLang="en-US" dirty="0"/>
              <a:t>Discussions on similar use cases and technology </a:t>
            </a:r>
            <a:r>
              <a:rPr lang="en-GB" altLang="en-US" dirty="0" smtClean="0"/>
              <a:t>with other </a:t>
            </a:r>
            <a:r>
              <a:rPr lang="en-GB" altLang="en-US" dirty="0"/>
              <a:t>IRIS </a:t>
            </a:r>
            <a:r>
              <a:rPr lang="en-GB" altLang="en-US" dirty="0" smtClean="0"/>
              <a:t>partners, key </a:t>
            </a:r>
            <a:r>
              <a:rPr lang="en-GB" altLang="en-US" dirty="0"/>
              <a:t>collaborators in UK and </a:t>
            </a:r>
            <a:r>
              <a:rPr lang="en-GB" altLang="en-US" dirty="0" smtClean="0"/>
              <a:t>abroad, and Industry</a:t>
            </a:r>
            <a:endParaRPr lang="en-GB" altLang="en-US" dirty="0"/>
          </a:p>
          <a:p>
            <a:pPr>
              <a:spcAft>
                <a:spcPts val="0"/>
              </a:spcAft>
            </a:pPr>
            <a:r>
              <a:rPr lang="en-GB" altLang="en-US" dirty="0"/>
              <a:t>Face-to-face planning meeting was in February</a:t>
            </a:r>
          </a:p>
          <a:p>
            <a:pPr>
              <a:spcAft>
                <a:spcPts val="0"/>
              </a:spcAft>
            </a:pPr>
            <a:r>
              <a:rPr lang="en-GB" altLang="en-US" dirty="0"/>
              <a:t>Emphasis is to keep trying things rather than a long, drawn out plan</a:t>
            </a:r>
          </a:p>
          <a:p>
            <a:pPr>
              <a:spcAft>
                <a:spcPts val="0"/>
              </a:spcAft>
            </a:pPr>
            <a:endParaRPr lang="en-GB" altLang="en-US" dirty="0"/>
          </a:p>
        </p:txBody>
      </p:sp>
    </p:spTree>
    <p:extLst>
      <p:ext uri="{BB962C8B-B14F-4D97-AF65-F5344CB8AC3E}">
        <p14:creationId xmlns:p14="http://schemas.microsoft.com/office/powerpoint/2010/main" val="1851080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19253</TotalTime>
  <Words>2867</Words>
  <Application>Microsoft Office PowerPoint</Application>
  <PresentationFormat>On-screen Show (4:3)</PresentationFormat>
  <Paragraphs>340</Paragraphs>
  <Slides>40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Lucida Grande</vt:lpstr>
      <vt:lpstr>Stencil</vt:lpstr>
      <vt:lpstr>Symbol</vt:lpstr>
      <vt:lpstr>ヒラギノ角ゴ Pro W3</vt:lpstr>
      <vt:lpstr>STFC_PowerPoint_template</vt:lpstr>
      <vt:lpstr>2_Blank Presentation</vt:lpstr>
      <vt:lpstr>FY18 Status and FY19 Plans</vt:lpstr>
      <vt:lpstr>Outline</vt:lpstr>
      <vt:lpstr>PowerPoint Presentation</vt:lpstr>
      <vt:lpstr>PowerPoint Presentation</vt:lpstr>
      <vt:lpstr>FY18</vt:lpstr>
      <vt:lpstr>FY18 – Status</vt:lpstr>
      <vt:lpstr>PowerPoint Presentation</vt:lpstr>
      <vt:lpstr>Digital Assets for FY18</vt:lpstr>
      <vt:lpstr>FY18 Projects DIAMOND DATASTORE</vt:lpstr>
      <vt:lpstr>FY18 Projects Data Analysis as a Service</vt:lpstr>
      <vt:lpstr>FY18 Projects Data Analysis as a Service</vt:lpstr>
      <vt:lpstr>FY18 Projects OCTOPUS</vt:lpstr>
      <vt:lpstr>FY18 Projects TUX</vt:lpstr>
      <vt:lpstr>FY18 Projects PILOT: MACHINE LEARNING</vt:lpstr>
      <vt:lpstr>FY18 Projects PILOT: INDUSTRIAL SECURITY</vt:lpstr>
      <vt:lpstr>FY19</vt:lpstr>
      <vt:lpstr>PowerPoint Presentation</vt:lpstr>
      <vt:lpstr>Process for New Projects</vt:lpstr>
      <vt:lpstr>Overview</vt:lpstr>
      <vt:lpstr>PowerPoint Presentation</vt:lpstr>
      <vt:lpstr>Process for 2019/20 – Project Criteria</vt:lpstr>
      <vt:lpstr>Process for FY19</vt:lpstr>
      <vt:lpstr>Process for FY19 - Results</vt:lpstr>
      <vt:lpstr>Process for FY19 - Projects</vt:lpstr>
      <vt:lpstr>Staff Allocation for FY19</vt:lpstr>
      <vt:lpstr>Risk &amp; Mitigation</vt:lpstr>
      <vt:lpstr>Reporting &amp; Governance</vt:lpstr>
      <vt:lpstr>Summary</vt:lpstr>
      <vt:lpstr>ALC Status</vt:lpstr>
      <vt:lpstr>FY19 Project Details</vt:lpstr>
      <vt:lpstr>New Projects: Workflow</vt:lpstr>
      <vt:lpstr>New Projects: Reflectivity Data Analysys</vt:lpstr>
      <vt:lpstr>New Projects: Muonic X-ray Elemental Analysis</vt:lpstr>
      <vt:lpstr>New Projects: ARTEMIS</vt:lpstr>
      <vt:lpstr>New Projects: DIALS</vt:lpstr>
      <vt:lpstr>New Projects: DIALS</vt:lpstr>
      <vt:lpstr>New Projects: Chemistry</vt:lpstr>
      <vt:lpstr>New Projects: Chemistry</vt:lpstr>
      <vt:lpstr>New Projects: Chemistry</vt:lpstr>
      <vt:lpstr>New Projects: Training Materials</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 recruitment update</dc:title>
  <dc:creator>David Corney</dc:creator>
  <cp:lastModifiedBy>Brown, Gordon (STFC,RAL,SC)</cp:lastModifiedBy>
  <cp:revision>195</cp:revision>
  <dcterms:created xsi:type="dcterms:W3CDTF">2018-06-20T08:30:38Z</dcterms:created>
  <dcterms:modified xsi:type="dcterms:W3CDTF">2019-04-03T12:25:34Z</dcterms:modified>
</cp:coreProperties>
</file>