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ink/ink6.xml" ContentType="application/inkml+xml"/>
  <Override PartName="/ppt/notesSlides/notesSlide10.xml" ContentType="application/vnd.openxmlformats-officedocument.presentationml.notesSlide+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
  </p:notesMasterIdLst>
  <p:handoutMasterIdLst>
    <p:handoutMasterId r:id="rId13"/>
  </p:handoutMasterIdLst>
  <p:sldIdLst>
    <p:sldId id="2962" r:id="rId2"/>
    <p:sldId id="259" r:id="rId3"/>
    <p:sldId id="262" r:id="rId4"/>
    <p:sldId id="2819" r:id="rId5"/>
    <p:sldId id="2817" r:id="rId6"/>
    <p:sldId id="2948" r:id="rId7"/>
    <p:sldId id="2969" r:id="rId8"/>
    <p:sldId id="2966" r:id="rId9"/>
    <p:sldId id="2967" r:id="rId10"/>
    <p:sldId id="2968" r:id="rId11"/>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E0E0E"/>
    <a:srgbClr val="C2BFB6"/>
    <a:srgbClr val="027101"/>
    <a:srgbClr val="7F6658"/>
    <a:srgbClr val="000000"/>
    <a:srgbClr val="AA8A78"/>
    <a:srgbClr val="3B5353"/>
    <a:srgbClr val="183D6F"/>
    <a:srgbClr val="214E8B"/>
    <a:srgbClr val="CACE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3" autoAdjust="0"/>
    <p:restoredTop sz="83919" autoAdjust="0"/>
  </p:normalViewPr>
  <p:slideViewPr>
    <p:cSldViewPr snapToGrid="0" snapToObjects="1">
      <p:cViewPr varScale="1">
        <p:scale>
          <a:sx n="38" d="100"/>
          <a:sy n="38" d="100"/>
        </p:scale>
        <p:origin x="248" y="808"/>
      </p:cViewPr>
      <p:guideLst/>
    </p:cSldViewPr>
  </p:slideViewPr>
  <p:notesTextViewPr>
    <p:cViewPr>
      <p:scale>
        <a:sx n="170" d="100"/>
        <a:sy n="170" d="100"/>
      </p:scale>
      <p:origin x="0" y="0"/>
    </p:cViewPr>
  </p:notesTextViewPr>
  <p:sorterViewPr>
    <p:cViewPr varScale="1">
      <p:scale>
        <a:sx n="100" d="100"/>
        <a:sy n="100" d="100"/>
      </p:scale>
      <p:origin x="0" y="0"/>
    </p:cViewPr>
  </p:sorterViewPr>
  <p:notesViewPr>
    <p:cSldViewPr snapToGrid="0" snapToObjects="1" showGuides="1">
      <p:cViewPr varScale="1">
        <p:scale>
          <a:sx n="106" d="100"/>
          <a:sy n="106" d="100"/>
        </p:scale>
        <p:origin x="323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17D310-0C4F-4B4C-B025-B4A6F8DB9521}" type="datetimeFigureOut">
              <a:rPr lang="en-US" smtClean="0"/>
              <a:t>4/1/19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B1BD57-0140-5543-8501-12A1D34515F5}" type="slidenum">
              <a:rPr lang="en-US" smtClean="0"/>
              <a:t>‹#›</a:t>
            </a:fld>
            <a:endParaRPr lang="en-US"/>
          </a:p>
        </p:txBody>
      </p:sp>
    </p:spTree>
    <p:extLst>
      <p:ext uri="{BB962C8B-B14F-4D97-AF65-F5344CB8AC3E}">
        <p14:creationId xmlns:p14="http://schemas.microsoft.com/office/powerpoint/2010/main" val="4061053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1.905"/>
    </inkml:context>
    <inkml:brush xml:id="br0">
      <inkml:brushProperty name="width" value="0.08571" units="cm"/>
      <inkml:brushProperty name="height" value="0.08571" units="cm"/>
    </inkml:brush>
  </inkml:definitions>
  <inkml:trace contextRef="#ctx0" brushRef="#br0">173 96 7569,'-19'-43'-140,"-5"19"1,-19 5 0,5 9-1,9 10 140,15 19 0,9 15 0,5 9 0,38 0 0,10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6.484"/>
    </inkml:context>
    <inkml:brush xml:id="br0">
      <inkml:brushProperty name="width" value="0.08571" units="cm"/>
      <inkml:brushProperty name="height" value="0.08571" units="cm"/>
    </inkml:brush>
  </inkml:definitions>
  <inkml:trace contextRef="#ctx0" brushRef="#br0">296 86 7569,'-43'-19'-661,"-4"0"1,-6-10 708,-4 15-49,-1 9 1,34 10-144,10 9 1,14-4 143,14 19 0,10-1 0,19 15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1.905"/>
    </inkml:context>
    <inkml:brush xml:id="br0">
      <inkml:brushProperty name="width" value="0.08571" units="cm"/>
      <inkml:brushProperty name="height" value="0.08571" units="cm"/>
    </inkml:brush>
  </inkml:definitions>
  <inkml:trace contextRef="#ctx0" brushRef="#br0">173 96 7569,'-19'-43'-140,"-5"19"1,-19 5 0,5 9-1,9 10 140,15 19 0,9 15 0,5 9 0,38 0 0,10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6.484"/>
    </inkml:context>
    <inkml:brush xml:id="br0">
      <inkml:brushProperty name="width" value="0.08571" units="cm"/>
      <inkml:brushProperty name="height" value="0.08571" units="cm"/>
    </inkml:brush>
  </inkml:definitions>
  <inkml:trace contextRef="#ctx0" brushRef="#br0">296 86 7569,'-43'-19'-661,"-4"0"1,-6-10 708,-4 15-49,-1 9 1,34 10-144,10 9 1,14-4 143,14 19 0,10-1 0,19 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1.905"/>
    </inkml:context>
    <inkml:brush xml:id="br0">
      <inkml:brushProperty name="width" value="0.08571" units="cm"/>
      <inkml:brushProperty name="height" value="0.08571" units="cm"/>
    </inkml:brush>
  </inkml:definitions>
  <inkml:trace contextRef="#ctx0" brushRef="#br0">173 96 7569,'-19'-43'-140,"-5"19"1,-19 5 0,5 9-1,9 10 140,15 19 0,9 15 0,5 9 0,38 0 0,10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6.484"/>
    </inkml:context>
    <inkml:brush xml:id="br0">
      <inkml:brushProperty name="width" value="0.08571" units="cm"/>
      <inkml:brushProperty name="height" value="0.08571" units="cm"/>
    </inkml:brush>
  </inkml:definitions>
  <inkml:trace contextRef="#ctx0" brushRef="#br0">296 86 7569,'-43'-19'-661,"-4"0"1,-6-10 708,-4 15-49,-1 9 1,34 10-144,10 9 1,14-4 143,14 19 0,10-1 0,19 15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1.905"/>
    </inkml:context>
    <inkml:brush xml:id="br0">
      <inkml:brushProperty name="width" value="0.08571" units="cm"/>
      <inkml:brushProperty name="height" value="0.08571" units="cm"/>
    </inkml:brush>
  </inkml:definitions>
  <inkml:trace contextRef="#ctx0" brushRef="#br0">173 96 7569,'-19'-43'-140,"-5"19"1,-19 5 0,5 9-1,9 10 140,15 19 0,9 15 0,5 9 0,38 0 0,10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23T10:28:06.484"/>
    </inkml:context>
    <inkml:brush xml:id="br0">
      <inkml:brushProperty name="width" value="0.08571" units="cm"/>
      <inkml:brushProperty name="height" value="0.08571" units="cm"/>
    </inkml:brush>
  </inkml:definitions>
  <inkml:trace contextRef="#ctx0" brushRef="#br0">296 86 7569,'-43'-19'-661,"-4"0"1,-6-10 708,-4 15-49,-1 9 1,34 10-144,10 9 1,14-4 143,14 19 0,10-1 0,19 15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4/1/19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err="1"/>
              <a:t>aeneas</a:t>
            </a:r>
            <a:r>
              <a:rPr lang="en-US" dirty="0"/>
              <a:t> is a H2020 European ska regional </a:t>
            </a:r>
            <a:r>
              <a:rPr lang="en-US" dirty="0" err="1"/>
              <a:t>centre</a:t>
            </a:r>
            <a:r>
              <a:rPr lang="en-US" dirty="0"/>
              <a:t> design project and is an ska affiliated activity while strictly not ska</a:t>
            </a: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59604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71425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boilerplate info slides in case someone is interested. lots of data</a:t>
            </a:r>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dirty="0"/>
          </a:p>
        </p:txBody>
      </p:sp>
    </p:spTree>
    <p:extLst>
      <p:ext uri="{BB962C8B-B14F-4D97-AF65-F5344CB8AC3E}">
        <p14:creationId xmlns:p14="http://schemas.microsoft.com/office/powerpoint/2010/main" val="2348384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some more data</a:t>
            </a:r>
          </a:p>
        </p:txBody>
      </p:sp>
      <p:sp>
        <p:nvSpPr>
          <p:cNvPr id="4" name="Slide Number Placeholder 3"/>
          <p:cNvSpPr>
            <a:spLocks noGrp="1"/>
          </p:cNvSpPr>
          <p:nvPr>
            <p:ph type="sldNum" sz="quarter" idx="5"/>
          </p:nvPr>
        </p:nvSpPr>
        <p:spPr/>
        <p:txBody>
          <a:bodyPr/>
          <a:lstStyle/>
          <a:p>
            <a:fld id="{006BE02D-20C0-F840-AFAC-BEA99C74FDC2}" type="slidenum">
              <a:rPr lang="en-US" smtClean="0"/>
              <a:pPr/>
              <a:t>3</a:t>
            </a:fld>
            <a:endParaRPr lang="en-US" dirty="0"/>
          </a:p>
        </p:txBody>
      </p:sp>
    </p:spTree>
    <p:extLst>
      <p:ext uri="{BB962C8B-B14F-4D97-AF65-F5344CB8AC3E}">
        <p14:creationId xmlns:p14="http://schemas.microsoft.com/office/powerpoint/2010/main" val="90141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of key importance to the regional </a:t>
            </a:r>
            <a:r>
              <a:rPr lang="en-US" dirty="0" err="1"/>
              <a:t>centres</a:t>
            </a:r>
            <a:r>
              <a:rPr lang="en-US" dirty="0"/>
              <a:t> will the data links from </a:t>
            </a:r>
            <a:r>
              <a:rPr lang="en-US" dirty="0" err="1"/>
              <a:t>sdp</a:t>
            </a:r>
            <a:r>
              <a:rPr lang="en-US" dirty="0"/>
              <a:t> to </a:t>
            </a:r>
            <a:r>
              <a:rPr lang="en-US" dirty="0" err="1"/>
              <a:t>src</a:t>
            </a:r>
            <a:r>
              <a:rPr lang="en-US" dirty="0"/>
              <a:t>. data is being pushed out of </a:t>
            </a:r>
            <a:r>
              <a:rPr lang="en-US" dirty="0" err="1"/>
              <a:t>sdp</a:t>
            </a:r>
            <a:r>
              <a:rPr lang="en-US" dirty="0"/>
              <a:t> to </a:t>
            </a:r>
            <a:r>
              <a:rPr lang="en-US" dirty="0" err="1"/>
              <a:t>src</a:t>
            </a:r>
            <a:r>
              <a:rPr lang="en-US" dirty="0"/>
              <a:t>, unidirectional and across very high speed</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6827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353872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that end we are hosting some workshops and </a:t>
            </a:r>
            <a:r>
              <a:rPr lang="en-US" dirty="0" err="1"/>
              <a:t>rachael</a:t>
            </a:r>
            <a:r>
              <a:rPr lang="en-US" dirty="0"/>
              <a:t> has created some starter git repos to help onboard users</a:t>
            </a:r>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258794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7</a:t>
            </a:fld>
            <a:endParaRPr lang="en-US" dirty="0"/>
          </a:p>
        </p:txBody>
      </p:sp>
    </p:spTree>
    <p:extLst>
      <p:ext uri="{BB962C8B-B14F-4D97-AF65-F5344CB8AC3E}">
        <p14:creationId xmlns:p14="http://schemas.microsoft.com/office/powerpoint/2010/main" val="779998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8</a:t>
            </a:fld>
            <a:endParaRPr lang="en-US" dirty="0"/>
          </a:p>
        </p:txBody>
      </p:sp>
    </p:spTree>
    <p:extLst>
      <p:ext uri="{BB962C8B-B14F-4D97-AF65-F5344CB8AC3E}">
        <p14:creationId xmlns:p14="http://schemas.microsoft.com/office/powerpoint/2010/main" val="6827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trying to change the way astronomers work, and when the first step to that is getting an x509 cert, we lose them</a:t>
            </a:r>
          </a:p>
        </p:txBody>
      </p:sp>
      <p:sp>
        <p:nvSpPr>
          <p:cNvPr id="4" name="Slide Number Placeholder 3"/>
          <p:cNvSpPr>
            <a:spLocks noGrp="1"/>
          </p:cNvSpPr>
          <p:nvPr>
            <p:ph type="sldNum" sz="quarter" idx="5"/>
          </p:nvPr>
        </p:nvSpPr>
        <p:spPr/>
        <p:txBody>
          <a:bodyPr/>
          <a:lstStyle/>
          <a:p>
            <a:fld id="{006BE02D-20C0-F840-AFAC-BEA99C74FDC2}" type="slidenum">
              <a:rPr lang="en-US" smtClean="0"/>
              <a:pPr/>
              <a:t>9</a:t>
            </a:fld>
            <a:endParaRPr lang="en-US" dirty="0"/>
          </a:p>
        </p:txBody>
      </p:sp>
    </p:spTree>
    <p:extLst>
      <p:ext uri="{BB962C8B-B14F-4D97-AF65-F5344CB8AC3E}">
        <p14:creationId xmlns:p14="http://schemas.microsoft.com/office/powerpoint/2010/main" val="271750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24377650"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1911165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188824" y="0"/>
            <a:ext cx="12188825" cy="13715999"/>
          </a:xfrm>
          <a:solidFill>
            <a:schemeClr val="bg1">
              <a:lumMod val="95000"/>
            </a:schemeClr>
          </a:solidFill>
        </p:spPr>
        <p:txBody>
          <a:bodyPr>
            <a:normAutofit/>
          </a:bodyPr>
          <a:lstStyle>
            <a:lvl1pPr>
              <a:defRPr sz="2800"/>
            </a:lvl1pPr>
          </a:lstStyle>
          <a:p>
            <a:endParaRPr lang="en-US"/>
          </a:p>
        </p:txBody>
      </p:sp>
    </p:spTree>
    <p:extLst>
      <p:ext uri="{BB962C8B-B14F-4D97-AF65-F5344CB8AC3E}">
        <p14:creationId xmlns:p14="http://schemas.microsoft.com/office/powerpoint/2010/main" val="59701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Main">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0" y="0"/>
            <a:ext cx="24377649" cy="6781799"/>
          </a:xfrm>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59227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22199868" y="666271"/>
            <a:ext cx="521207" cy="52391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atin typeface="Montserrat" charset="0"/>
            </a:endParaRPr>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22130252" y="668286"/>
            <a:ext cx="786038" cy="461628"/>
          </a:xfrm>
          <a:prstGeom prst="rect">
            <a:avLst/>
          </a:prstGeom>
          <a:noFill/>
        </p:spPr>
        <p:txBody>
          <a:bodyPr wrap="none" lIns="182843" tIns="91422" rIns="182843" bIns="91422" rtlCol="0">
            <a:spAutoFit/>
          </a:bodyPr>
          <a:lstStyle/>
          <a:p>
            <a:pPr algn="ctr"/>
            <a:fld id="{260E2A6B-A809-4840-BF14-8648BC0BDF87}" type="slidenum">
              <a:rPr lang="id-ID" sz="1800" b="0" i="0" smtClean="0">
                <a:solidFill>
                  <a:schemeClr val="bg1"/>
                </a:solidFill>
                <a:latin typeface="Montserrat Light" charset="0"/>
                <a:ea typeface="Montserrat Light" charset="0"/>
                <a:cs typeface="Montserrat Light" charset="0"/>
              </a:rPr>
              <a:pPr algn="ctr"/>
              <a:t>‹#›</a:t>
            </a:fld>
            <a:r>
              <a:rPr lang="id-ID" sz="1800" b="0" i="0" dirty="0">
                <a:solidFill>
                  <a:schemeClr val="bg1"/>
                </a:solidFill>
                <a:latin typeface="Montserrat Light" charset="0"/>
                <a:ea typeface="Montserrat Light" charset="0"/>
                <a:cs typeface="Montserrat Light" charset="0"/>
              </a:rPr>
              <a:t>  </a:t>
            </a:r>
          </a:p>
        </p:txBody>
      </p:sp>
      <p:sp>
        <p:nvSpPr>
          <p:cNvPr id="4" name="Title Placeholder 3"/>
          <p:cNvSpPr>
            <a:spLocks noGrp="1"/>
          </p:cNvSpPr>
          <p:nvPr>
            <p:ph type="title"/>
          </p:nvPr>
        </p:nvSpPr>
        <p:spPr>
          <a:xfrm>
            <a:off x="1676400" y="730250"/>
            <a:ext cx="21024850" cy="26511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877" r:id="rId1"/>
    <p:sldLayoutId id="2147483901" r:id="rId2"/>
    <p:sldLayoutId id="2147483959" r:id="rId3"/>
    <p:sldLayoutId id="2147484037" r:id="rId4"/>
  </p:sldLayoutIdLst>
  <p:hf hdr="0" ftr="0" dt="0"/>
  <p:txStyles>
    <p:titleStyle>
      <a:lvl1pPr algn="l" defTabSz="1828434"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p:titleStyle>
    <p:bodyStyle>
      <a:lvl1pPr marL="0" indent="0" algn="l" defTabSz="1828434" rtl="0" eaLnBrk="1" latinLnBrk="0" hangingPunct="1">
        <a:lnSpc>
          <a:spcPct val="90000"/>
        </a:lnSpc>
        <a:spcBef>
          <a:spcPts val="2000"/>
        </a:spcBef>
        <a:buFont typeface="Arial" charset="0"/>
        <a:buNone/>
        <a:defRPr lang="en-US" sz="4800" kern="1200" dirty="0" smtClean="0">
          <a:solidFill>
            <a:schemeClr val="tx1"/>
          </a:solidFill>
          <a:effectLst/>
          <a:latin typeface="Montserrat Hairline" charset="0"/>
          <a:ea typeface="Montserrat Hairline" charset="0"/>
          <a:cs typeface="Montserrat Hairline" charset="0"/>
        </a:defRPr>
      </a:lvl1pPr>
      <a:lvl2pPr marL="914217" indent="0" algn="l" defTabSz="1828434" rtl="0" eaLnBrk="1" latinLnBrk="0" hangingPunct="1">
        <a:lnSpc>
          <a:spcPct val="90000"/>
        </a:lnSpc>
        <a:spcBef>
          <a:spcPts val="1000"/>
        </a:spcBef>
        <a:buFont typeface="Arial" charset="0"/>
        <a:buNone/>
        <a:defRPr lang="en-US" sz="4000" kern="1200" dirty="0" smtClean="0">
          <a:solidFill>
            <a:schemeClr val="tx1"/>
          </a:solidFill>
          <a:effectLst/>
          <a:latin typeface="Montserrat Hairline" charset="0"/>
          <a:ea typeface="Montserrat Hairline" charset="0"/>
          <a:cs typeface="Montserrat Hairline" charset="0"/>
        </a:defRPr>
      </a:lvl2pPr>
      <a:lvl3pPr marL="1828434" indent="0" algn="l" defTabSz="1828434" rtl="0" eaLnBrk="1" latinLnBrk="0" hangingPunct="1">
        <a:lnSpc>
          <a:spcPct val="90000"/>
        </a:lnSpc>
        <a:spcBef>
          <a:spcPts val="1000"/>
        </a:spcBef>
        <a:buFont typeface="Arial" charset="0"/>
        <a:buNone/>
        <a:defRPr lang="en-US" sz="3600" kern="1200" dirty="0" smtClean="0">
          <a:solidFill>
            <a:schemeClr val="tx1"/>
          </a:solidFill>
          <a:effectLst/>
          <a:latin typeface="Montserrat Hairline" charset="0"/>
          <a:ea typeface="Montserrat Hairline" charset="0"/>
          <a:cs typeface="Montserrat Hairline" charset="0"/>
        </a:defRPr>
      </a:lvl3pPr>
      <a:lvl4pPr marL="2742651" indent="0" algn="l" defTabSz="1828434" rtl="0" eaLnBrk="1" latinLnBrk="0" hangingPunct="1">
        <a:lnSpc>
          <a:spcPct val="90000"/>
        </a:lnSpc>
        <a:spcBef>
          <a:spcPts val="1000"/>
        </a:spcBef>
        <a:buFont typeface="Arial" charset="0"/>
        <a:buNone/>
        <a:defRPr lang="en-US" sz="3200" kern="1200" dirty="0" smtClean="0">
          <a:solidFill>
            <a:schemeClr val="tx1"/>
          </a:solidFill>
          <a:effectLst/>
          <a:latin typeface="Montserrat Hairline" charset="0"/>
          <a:ea typeface="Montserrat Hairline" charset="0"/>
          <a:cs typeface="Montserrat Hairline" charset="0"/>
        </a:defRPr>
      </a:lvl4pPr>
      <a:lvl5pPr marL="3656868" indent="0" algn="l" defTabSz="1828434" rtl="0" eaLnBrk="1" latinLnBrk="0" hangingPunct="1">
        <a:lnSpc>
          <a:spcPct val="90000"/>
        </a:lnSpc>
        <a:spcBef>
          <a:spcPts val="1000"/>
        </a:spcBef>
        <a:buFont typeface="Arial" charset="0"/>
        <a:buNone/>
        <a:defRPr lang="en-US" sz="3200" kern="1200" dirty="0">
          <a:solidFill>
            <a:schemeClr val="tx1"/>
          </a:solidFill>
          <a:effectLst/>
          <a:latin typeface="Montserrat Hairline" charset="0"/>
          <a:ea typeface="Montserrat Hairline" charset="0"/>
          <a:cs typeface="Montserrat Hairline"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ustomXml" Target="../ink/ink7.xml"/><Relationship Id="rId7" Type="http://schemas.openxmlformats.org/officeDocument/2006/relationships/customXml" Target="../ink/ink8.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0.png"/><Relationship Id="rId10" Type="http://schemas.openxmlformats.org/officeDocument/2006/relationships/image" Target="../media/image2.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0.png"/><Relationship Id="rId10" Type="http://schemas.openxmlformats.org/officeDocument/2006/relationships/image" Target="../media/image2.png"/><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ustomXml" Target="../ink/ink3.xml"/><Relationship Id="rId7" Type="http://schemas.openxmlformats.org/officeDocument/2006/relationships/customXml" Target="../ink/ink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0.png"/><Relationship Id="rId10" Type="http://schemas.openxmlformats.org/officeDocument/2006/relationships/image" Target="../media/image2.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ustomXml" Target="../ink/ink5.xml"/><Relationship Id="rId7" Type="http://schemas.openxmlformats.org/officeDocument/2006/relationships/customXml" Target="../ink/ink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0.png"/><Relationship Id="rId10" Type="http://schemas.openxmlformats.org/officeDocument/2006/relationships/image" Target="../media/image2.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58277" y="2068936"/>
            <a:ext cx="6007414" cy="923330"/>
          </a:xfrm>
          <a:prstGeom prst="rect">
            <a:avLst/>
          </a:prstGeom>
          <a:noFill/>
        </p:spPr>
        <p:txBody>
          <a:bodyPr wrap="none" rtlCol="0">
            <a:spAutoFit/>
          </a:bodyPr>
          <a:lstStyle/>
          <a:p>
            <a:pPr algn="ctr"/>
            <a:r>
              <a:rPr lang="en-GB" sz="5400" dirty="0"/>
              <a:t>Recent SKA activities</a:t>
            </a:r>
            <a:endParaRPr lang="en-US" sz="5400" spc="600" dirty="0">
              <a:solidFill>
                <a:schemeClr val="tx2"/>
              </a:solidFill>
              <a:latin typeface="Montserrat" charset="0"/>
              <a:ea typeface="Montserrat" charset="0"/>
              <a:cs typeface="Montserrat" charset="0"/>
            </a:endParaRPr>
          </a:p>
        </p:txBody>
      </p:sp>
      <p:sp>
        <p:nvSpPr>
          <p:cNvPr id="12" name="TextBox 11"/>
          <p:cNvSpPr txBox="1"/>
          <p:nvPr/>
        </p:nvSpPr>
        <p:spPr>
          <a:xfrm>
            <a:off x="1099498" y="4167059"/>
            <a:ext cx="6940552" cy="2814617"/>
          </a:xfrm>
          <a:prstGeom prst="rect">
            <a:avLst/>
          </a:prstGeom>
          <a:noFill/>
        </p:spPr>
        <p:txBody>
          <a:bodyPr wrap="square" rtlCol="0">
            <a:spAutoFit/>
          </a:bodyPr>
          <a:lstStyle/>
          <a:p>
            <a:pPr algn="ctr">
              <a:lnSpc>
                <a:spcPct val="150000"/>
              </a:lnSpc>
            </a:pPr>
            <a:r>
              <a:rPr lang="en-US" sz="2000" spc="300" dirty="0">
                <a:latin typeface="Montserrat Light" charset="0"/>
                <a:ea typeface="Montserrat Light" charset="0"/>
                <a:cs typeface="Montserrat Light" charset="0"/>
              </a:rPr>
              <a:t>AENEAS : An SKA Regional Centre for Europe</a:t>
            </a:r>
          </a:p>
          <a:p>
            <a:pPr algn="ctr">
              <a:lnSpc>
                <a:spcPct val="150000"/>
              </a:lnSpc>
            </a:pPr>
            <a:r>
              <a:rPr lang="en-US" sz="2000" spc="300" dirty="0">
                <a:latin typeface="Montserrat Light" charset="0"/>
                <a:ea typeface="Montserrat Light" charset="0"/>
                <a:cs typeface="Montserrat Light" charset="0"/>
              </a:rPr>
              <a:t>Develop a concept and design for a distributed, federated European Science Data Centre (ESDC) to support the astronomical community in achieving the scientific goals of the Square </a:t>
            </a:r>
            <a:r>
              <a:rPr lang="en-US" sz="2000" spc="300" dirty="0" err="1">
                <a:latin typeface="Montserrat Light" charset="0"/>
                <a:ea typeface="Montserrat Light" charset="0"/>
                <a:cs typeface="Montserrat Light" charset="0"/>
              </a:rPr>
              <a:t>Kilometre</a:t>
            </a:r>
            <a:r>
              <a:rPr lang="en-US" sz="2000" spc="300" dirty="0">
                <a:latin typeface="Montserrat Light" charset="0"/>
                <a:ea typeface="Montserrat Light" charset="0"/>
                <a:cs typeface="Montserrat Light" charset="0"/>
              </a:rPr>
              <a:t> Array </a:t>
            </a:r>
          </a:p>
        </p:txBody>
      </p:sp>
      <p:sp>
        <p:nvSpPr>
          <p:cNvPr id="8" name="TextBox 7"/>
          <p:cNvSpPr txBox="1"/>
          <p:nvPr/>
        </p:nvSpPr>
        <p:spPr>
          <a:xfrm>
            <a:off x="1099498" y="7607948"/>
            <a:ext cx="6940552" cy="880369"/>
          </a:xfrm>
          <a:prstGeom prst="rect">
            <a:avLst/>
          </a:prstGeom>
          <a:noFill/>
        </p:spPr>
        <p:txBody>
          <a:bodyPr wrap="square" rtlCol="0">
            <a:spAutoFit/>
          </a:bodyPr>
          <a:lstStyle/>
          <a:p>
            <a:pPr algn="ctr">
              <a:lnSpc>
                <a:spcPct val="150000"/>
              </a:lnSpc>
            </a:pPr>
            <a:r>
              <a:rPr lang="en-US" sz="1800" spc="300" dirty="0">
                <a:latin typeface="Montserrat Light" charset="0"/>
                <a:ea typeface="Montserrat Light" charset="0"/>
                <a:cs typeface="Montserrat Light" charset="0"/>
              </a:rPr>
              <a:t>Rohini Joshi</a:t>
            </a:r>
          </a:p>
          <a:p>
            <a:pPr algn="ctr">
              <a:lnSpc>
                <a:spcPct val="150000"/>
              </a:lnSpc>
            </a:pPr>
            <a:r>
              <a:rPr lang="en-US" sz="1800" spc="300" dirty="0">
                <a:latin typeface="Montserrat Light" charset="0"/>
                <a:ea typeface="Montserrat Light" charset="0"/>
                <a:cs typeface="Montserrat Light" charset="0"/>
              </a:rPr>
              <a:t>University of Manchester</a:t>
            </a:r>
          </a:p>
        </p:txBody>
      </p:sp>
      <p:grpSp>
        <p:nvGrpSpPr>
          <p:cNvPr id="7" name="Group 6">
            <a:extLst>
              <a:ext uri="{FF2B5EF4-FFF2-40B4-BE49-F238E27FC236}">
                <a16:creationId xmlns:a16="http://schemas.microsoft.com/office/drawing/2014/main" id="{67070029-3E73-1645-95CD-69D1050BF398}"/>
              </a:ext>
            </a:extLst>
          </p:cNvPr>
          <p:cNvGrpSpPr/>
          <p:nvPr/>
        </p:nvGrpSpPr>
        <p:grpSpPr>
          <a:xfrm>
            <a:off x="0" y="12273003"/>
            <a:ext cx="24377650" cy="1442997"/>
            <a:chOff x="0" y="12273003"/>
            <a:chExt cx="24377650" cy="1442997"/>
          </a:xfrm>
        </p:grpSpPr>
        <p:sp>
          <p:nvSpPr>
            <p:cNvPr id="9" name="Rectangle 8">
              <a:extLst>
                <a:ext uri="{FF2B5EF4-FFF2-40B4-BE49-F238E27FC236}">
                  <a16:creationId xmlns:a16="http://schemas.microsoft.com/office/drawing/2014/main" id="{08332B44-C6D5-634E-81BB-E13055BBB5DE}"/>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10" name="TextBox 9">
              <a:extLst>
                <a:ext uri="{FF2B5EF4-FFF2-40B4-BE49-F238E27FC236}">
                  <a16:creationId xmlns:a16="http://schemas.microsoft.com/office/drawing/2014/main" id="{6338B4D8-42F9-4243-989F-7794227F29C7}"/>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11"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143408AB-F7D1-F84C-989A-145DA9254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6E99BAA6-98CF-D340-B321-7C63158C4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F4C96A4-BBE4-9148-B57F-55A9D65F0CDD}"/>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pic>
        <p:nvPicPr>
          <p:cNvPr id="4" name="Picture 3">
            <a:extLst>
              <a:ext uri="{FF2B5EF4-FFF2-40B4-BE49-F238E27FC236}">
                <a16:creationId xmlns:a16="http://schemas.microsoft.com/office/drawing/2014/main" id="{C483BF3F-73F6-1641-93C0-E0045E07D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8117" y="2502387"/>
            <a:ext cx="15969533" cy="8304157"/>
          </a:xfrm>
          <a:prstGeom prst="rect">
            <a:avLst/>
          </a:prstGeom>
        </p:spPr>
      </p:pic>
      <p:sp>
        <p:nvSpPr>
          <p:cNvPr id="19" name="TextBox 18">
            <a:extLst>
              <a:ext uri="{FF2B5EF4-FFF2-40B4-BE49-F238E27FC236}">
                <a16:creationId xmlns:a16="http://schemas.microsoft.com/office/drawing/2014/main" id="{0489562D-DE0D-B841-B81B-8F87977D576C}"/>
              </a:ext>
            </a:extLst>
          </p:cNvPr>
          <p:cNvSpPr txBox="1"/>
          <p:nvPr/>
        </p:nvSpPr>
        <p:spPr>
          <a:xfrm>
            <a:off x="20714979" y="10974043"/>
            <a:ext cx="3560619" cy="646331"/>
          </a:xfrm>
          <a:prstGeom prst="rect">
            <a:avLst/>
          </a:prstGeom>
          <a:noFill/>
        </p:spPr>
        <p:txBody>
          <a:bodyPr wrap="square" rtlCol="0">
            <a:spAutoFit/>
          </a:bodyPr>
          <a:lstStyle/>
          <a:p>
            <a:r>
              <a:rPr lang="en-US" dirty="0"/>
              <a:t>Credit: SARAO</a:t>
            </a:r>
          </a:p>
        </p:txBody>
      </p:sp>
    </p:spTree>
    <p:extLst>
      <p:ext uri="{BB962C8B-B14F-4D97-AF65-F5344CB8AC3E}">
        <p14:creationId xmlns:p14="http://schemas.microsoft.com/office/powerpoint/2010/main" val="94567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7009" y="1389600"/>
            <a:ext cx="10723631" cy="1107996"/>
          </a:xfrm>
          <a:prstGeom prst="rect">
            <a:avLst/>
          </a:prstGeom>
          <a:noFill/>
        </p:spPr>
        <p:txBody>
          <a:bodyPr wrap="square" rtlCol="0">
            <a:spAutoFit/>
          </a:bodyPr>
          <a:lstStyle/>
          <a:p>
            <a:pPr algn="ctr"/>
            <a:r>
              <a:rPr lang="en-US" sz="6600" spc="600" dirty="0">
                <a:solidFill>
                  <a:schemeClr val="tx2"/>
                </a:solidFill>
                <a:latin typeface="Montserrat" charset="0"/>
                <a:ea typeface="Montserrat" charset="0"/>
                <a:cs typeface="Montserrat" charset="0"/>
              </a:rPr>
              <a:t>LOOKING AHEAD</a:t>
            </a:r>
            <a:endParaRPr lang="en-US" sz="9600" spc="600" dirty="0">
              <a:solidFill>
                <a:schemeClr val="tx2"/>
              </a:solidFill>
              <a:latin typeface="Montserrat" charset="0"/>
              <a:ea typeface="Montserrat" charset="0"/>
              <a:cs typeface="Montserrat" charset="0"/>
            </a:endParaRPr>
          </a:p>
        </p:txBody>
      </p:sp>
      <p:grpSp>
        <p:nvGrpSpPr>
          <p:cNvPr id="2" name="Group 1"/>
          <p:cNvGrpSpPr/>
          <p:nvPr/>
        </p:nvGrpSpPr>
        <p:grpSpPr>
          <a:xfrm>
            <a:off x="3652463" y="4844642"/>
            <a:ext cx="17072722" cy="1098623"/>
            <a:chOff x="3276792" y="4309397"/>
            <a:chExt cx="17072722" cy="1098623"/>
          </a:xfrm>
        </p:grpSpPr>
        <p:sp>
          <p:nvSpPr>
            <p:cNvPr id="9" name="TextBox 8"/>
            <p:cNvSpPr txBox="1"/>
            <p:nvPr/>
          </p:nvSpPr>
          <p:spPr>
            <a:xfrm>
              <a:off x="4103022" y="4818948"/>
              <a:ext cx="16246492" cy="589072"/>
            </a:xfrm>
            <a:prstGeom prst="rect">
              <a:avLst/>
            </a:prstGeom>
            <a:noFill/>
          </p:spPr>
          <p:txBody>
            <a:bodyPr wrap="square" rtlCol="0">
              <a:spAutoFit/>
            </a:bodyPr>
            <a:lstStyle/>
            <a:p>
              <a:pPr algn="just">
                <a:lnSpc>
                  <a:spcPct val="150000"/>
                </a:lnSpc>
              </a:pPr>
              <a:r>
                <a:rPr lang="en-US" sz="2400" dirty="0" err="1">
                  <a:latin typeface="Montserrat Light" charset="0"/>
                  <a:ea typeface="Montserrat Light" charset="0"/>
                  <a:cs typeface="Montserrat Light" charset="0"/>
                </a:rPr>
                <a:t>ElasticSearch</a:t>
              </a:r>
              <a:r>
                <a:rPr lang="en-US" sz="2400" dirty="0">
                  <a:latin typeface="Montserrat Light" charset="0"/>
                  <a:ea typeface="Montserrat Light" charset="0"/>
                  <a:cs typeface="Montserrat Light" charset="0"/>
                </a:rPr>
                <a:t> integration, Australian node setup underway, a DIRAC – </a:t>
              </a:r>
              <a:r>
                <a:rPr lang="en-US" sz="2400" dirty="0" err="1">
                  <a:latin typeface="Montserrat Light" charset="0"/>
                  <a:ea typeface="Montserrat Light" charset="0"/>
                  <a:cs typeface="Montserrat Light" charset="0"/>
                </a:rPr>
                <a:t>Rucio</a:t>
              </a:r>
              <a:r>
                <a:rPr lang="en-US" sz="2400" dirty="0">
                  <a:latin typeface="Montserrat Light" charset="0"/>
                  <a:ea typeface="Montserrat Light" charset="0"/>
                  <a:cs typeface="Montserrat Light" charset="0"/>
                </a:rPr>
                <a:t> collaboration to help replicate a use case end to end</a:t>
              </a:r>
            </a:p>
          </p:txBody>
        </p:sp>
        <p:sp>
          <p:nvSpPr>
            <p:cNvPr id="6" name="TextBox 5"/>
            <p:cNvSpPr txBox="1"/>
            <p:nvPr/>
          </p:nvSpPr>
          <p:spPr>
            <a:xfrm>
              <a:off x="4103022" y="4309397"/>
              <a:ext cx="1651414"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RUCIO</a:t>
              </a:r>
              <a:endParaRPr lang="en-US" sz="4800" spc="600" dirty="0">
                <a:solidFill>
                  <a:schemeClr val="tx2"/>
                </a:solidFill>
                <a:latin typeface="Montserrat" charset="0"/>
                <a:ea typeface="Montserrat" charset="0"/>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10" name="Group 9"/>
          <p:cNvGrpSpPr/>
          <p:nvPr/>
        </p:nvGrpSpPr>
        <p:grpSpPr>
          <a:xfrm>
            <a:off x="3652463" y="6228728"/>
            <a:ext cx="17072722" cy="1775692"/>
            <a:chOff x="3276792" y="4309397"/>
            <a:chExt cx="17072722" cy="1646487"/>
          </a:xfrm>
        </p:grpSpPr>
        <p:sp>
          <p:nvSpPr>
            <p:cNvPr id="11" name="TextBox 10"/>
            <p:cNvSpPr txBox="1"/>
            <p:nvPr/>
          </p:nvSpPr>
          <p:spPr>
            <a:xfrm>
              <a:off x="4103022" y="4898188"/>
              <a:ext cx="16246492" cy="1057696"/>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Astronomers like to keep their data protected. Traditionally, once data is available it is accessible only to the authorized people in the project. Once the proprietary period has passed, data is made public. Exploring VO groups to help enable more use cases.</a:t>
              </a:r>
            </a:p>
          </p:txBody>
        </p:sp>
        <p:sp>
          <p:nvSpPr>
            <p:cNvPr id="12" name="TextBox 11"/>
            <p:cNvSpPr txBox="1"/>
            <p:nvPr/>
          </p:nvSpPr>
          <p:spPr>
            <a:xfrm>
              <a:off x="4103022" y="4309397"/>
              <a:ext cx="3329758"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PERMISSIONS</a:t>
              </a:r>
              <a:endParaRPr lang="en-US" sz="4800" spc="600" dirty="0">
                <a:solidFill>
                  <a:schemeClr val="tx2"/>
                </a:solidFill>
                <a:latin typeface="Montserrat" charset="0"/>
                <a:ea typeface="Montserrat" charset="0"/>
                <a:cs typeface="Montserrat" charset="0"/>
              </a:endParaRPr>
            </a:p>
          </p:txBody>
        </p:sp>
        <p:sp>
          <p:nvSpPr>
            <p:cNvPr id="13"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D911D8C-302D-6041-96C8-854279B7C817}"/>
                  </a:ext>
                </a:extLst>
              </p14:cNvPr>
              <p14:cNvContentPartPr/>
              <p14:nvPr/>
            </p14:nvContentPartPr>
            <p14:xfrm>
              <a:off x="16543801" y="12941257"/>
              <a:ext cx="62280" cy="65880"/>
            </p14:xfrm>
          </p:contentPart>
        </mc:Choice>
        <mc:Fallback xmlns="">
          <p:pic>
            <p:nvPicPr>
              <p:cNvPr id="4" name="Ink 3">
                <a:extLst>
                  <a:ext uri="{FF2B5EF4-FFF2-40B4-BE49-F238E27FC236}">
                    <a16:creationId xmlns:a16="http://schemas.microsoft.com/office/drawing/2014/main" id="{AD911D8C-302D-6041-96C8-854279B7C817}"/>
                  </a:ext>
                </a:extLst>
              </p:cNvPr>
              <p:cNvPicPr/>
              <p:nvPr/>
            </p:nvPicPr>
            <p:blipFill>
              <a:blip r:embed="rId6"/>
              <a:stretch>
                <a:fillRect/>
              </a:stretch>
            </p:blipFill>
            <p:spPr>
              <a:xfrm>
                <a:off x="16528681" y="12925777"/>
                <a:ext cx="92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FD9543B3-DDC1-E44B-A64B-2F378BF067E6}"/>
                  </a:ext>
                </a:extLst>
              </p14:cNvPr>
              <p14:cNvContentPartPr/>
              <p14:nvPr/>
            </p14:nvContentPartPr>
            <p14:xfrm>
              <a:off x="16220521" y="12789697"/>
              <a:ext cx="106920" cy="46800"/>
            </p14:xfrm>
          </p:contentPart>
        </mc:Choice>
        <mc:Fallback xmlns="">
          <p:pic>
            <p:nvPicPr>
              <p:cNvPr id="23" name="Ink 22">
                <a:extLst>
                  <a:ext uri="{FF2B5EF4-FFF2-40B4-BE49-F238E27FC236}">
                    <a16:creationId xmlns:a16="http://schemas.microsoft.com/office/drawing/2014/main" id="{FD9543B3-DDC1-E44B-A64B-2F378BF067E6}"/>
                  </a:ext>
                </a:extLst>
              </p:cNvPr>
              <p:cNvPicPr/>
              <p:nvPr/>
            </p:nvPicPr>
            <p:blipFill>
              <a:blip r:embed="rId8"/>
              <a:stretch>
                <a:fillRect/>
              </a:stretch>
            </p:blipFill>
            <p:spPr>
              <a:xfrm>
                <a:off x="16205041" y="12774577"/>
                <a:ext cx="137520" cy="77400"/>
              </a:xfrm>
              <a:prstGeom prst="rect">
                <a:avLst/>
              </a:prstGeom>
            </p:spPr>
          </p:pic>
        </mc:Fallback>
      </mc:AlternateContent>
      <p:grpSp>
        <p:nvGrpSpPr>
          <p:cNvPr id="24" name="Group 23">
            <a:extLst>
              <a:ext uri="{FF2B5EF4-FFF2-40B4-BE49-F238E27FC236}">
                <a16:creationId xmlns:a16="http://schemas.microsoft.com/office/drawing/2014/main" id="{116AF38A-976C-3F41-AD07-C8F04751ABD2}"/>
              </a:ext>
            </a:extLst>
          </p:cNvPr>
          <p:cNvGrpSpPr/>
          <p:nvPr/>
        </p:nvGrpSpPr>
        <p:grpSpPr>
          <a:xfrm>
            <a:off x="3652463" y="3202999"/>
            <a:ext cx="17628907" cy="1210933"/>
            <a:chOff x="3276792" y="4309397"/>
            <a:chExt cx="17628907" cy="1210933"/>
          </a:xfrm>
        </p:grpSpPr>
        <p:sp>
          <p:nvSpPr>
            <p:cNvPr id="25" name="TextBox 24">
              <a:extLst>
                <a:ext uri="{FF2B5EF4-FFF2-40B4-BE49-F238E27FC236}">
                  <a16:creationId xmlns:a16="http://schemas.microsoft.com/office/drawing/2014/main" id="{FDE8C625-EA25-7644-AC44-6C4E4B1F7C41}"/>
                </a:ext>
              </a:extLst>
            </p:cNvPr>
            <p:cNvSpPr txBox="1"/>
            <p:nvPr/>
          </p:nvSpPr>
          <p:spPr>
            <a:xfrm>
              <a:off x="4103022" y="4931258"/>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Will be available soon. Initially some fine tuning to the use cases will be needed which will be done interactively</a:t>
              </a:r>
            </a:p>
          </p:txBody>
        </p:sp>
        <p:sp>
          <p:nvSpPr>
            <p:cNvPr id="26" name="TextBox 25">
              <a:extLst>
                <a:ext uri="{FF2B5EF4-FFF2-40B4-BE49-F238E27FC236}">
                  <a16:creationId xmlns:a16="http://schemas.microsoft.com/office/drawing/2014/main" id="{4DADE1FF-42F1-084C-B942-D497748C6EBE}"/>
                </a:ext>
              </a:extLst>
            </p:cNvPr>
            <p:cNvSpPr txBox="1"/>
            <p:nvPr/>
          </p:nvSpPr>
          <p:spPr>
            <a:xfrm>
              <a:off x="4103022" y="4309397"/>
              <a:ext cx="16802677"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HIGH MEMORY, “FAT” NODES AT MANCHESTER, MEDIUM AT LANCASTER</a:t>
              </a:r>
              <a:endParaRPr lang="en-US" sz="4800" spc="600" dirty="0">
                <a:solidFill>
                  <a:schemeClr val="tx2"/>
                </a:solidFill>
                <a:latin typeface="Montserrat" charset="0"/>
                <a:ea typeface="Montserrat" charset="0"/>
                <a:cs typeface="Montserrat" charset="0"/>
              </a:endParaRPr>
            </a:p>
          </p:txBody>
        </p:sp>
        <p:sp>
          <p:nvSpPr>
            <p:cNvPr id="27" name="Shape 2906">
              <a:extLst>
                <a:ext uri="{FF2B5EF4-FFF2-40B4-BE49-F238E27FC236}">
                  <a16:creationId xmlns:a16="http://schemas.microsoft.com/office/drawing/2014/main" id="{AE596712-E285-264B-88CB-257CEE976BA8}"/>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28" name="Group 27">
            <a:extLst>
              <a:ext uri="{FF2B5EF4-FFF2-40B4-BE49-F238E27FC236}">
                <a16:creationId xmlns:a16="http://schemas.microsoft.com/office/drawing/2014/main" id="{8CD5D2A1-360F-9D42-A246-810B113D7785}"/>
              </a:ext>
            </a:extLst>
          </p:cNvPr>
          <p:cNvGrpSpPr/>
          <p:nvPr/>
        </p:nvGrpSpPr>
        <p:grpSpPr>
          <a:xfrm>
            <a:off x="3652463" y="8497242"/>
            <a:ext cx="17072722" cy="1160606"/>
            <a:chOff x="3276792" y="4309397"/>
            <a:chExt cx="17072722" cy="1160749"/>
          </a:xfrm>
        </p:grpSpPr>
        <p:sp>
          <p:nvSpPr>
            <p:cNvPr id="29" name="TextBox 28">
              <a:extLst>
                <a:ext uri="{FF2B5EF4-FFF2-40B4-BE49-F238E27FC236}">
                  <a16:creationId xmlns:a16="http://schemas.microsoft.com/office/drawing/2014/main" id="{70395BEB-C3CC-B347-A2B8-039E89039723}"/>
                </a:ext>
              </a:extLst>
            </p:cNvPr>
            <p:cNvSpPr txBox="1"/>
            <p:nvPr/>
          </p:nvSpPr>
          <p:spPr>
            <a:xfrm>
              <a:off x="4103022" y="4881002"/>
              <a:ext cx="16246492" cy="589144"/>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One is out now, more will be coming soon.</a:t>
              </a:r>
            </a:p>
          </p:txBody>
        </p:sp>
        <p:sp>
          <p:nvSpPr>
            <p:cNvPr id="30" name="TextBox 29">
              <a:extLst>
                <a:ext uri="{FF2B5EF4-FFF2-40B4-BE49-F238E27FC236}">
                  <a16:creationId xmlns:a16="http://schemas.microsoft.com/office/drawing/2014/main" id="{0EF88BFE-10DA-9343-8225-C84A38BDBFBB}"/>
                </a:ext>
              </a:extLst>
            </p:cNvPr>
            <p:cNvSpPr txBox="1"/>
            <p:nvPr/>
          </p:nvSpPr>
          <p:spPr>
            <a:xfrm>
              <a:off x="4103022" y="4309397"/>
              <a:ext cx="14610603" cy="584847"/>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MORE USE CASES, MEERKAT IMAGING, SKA DATA CHALLENGES</a:t>
              </a:r>
              <a:endParaRPr lang="en-US" sz="4800" spc="600" dirty="0">
                <a:solidFill>
                  <a:schemeClr val="tx2"/>
                </a:solidFill>
                <a:latin typeface="Montserrat" charset="0"/>
                <a:ea typeface="Montserrat" charset="0"/>
                <a:cs typeface="Montserrat" charset="0"/>
              </a:endParaRPr>
            </a:p>
          </p:txBody>
        </p:sp>
        <p:sp>
          <p:nvSpPr>
            <p:cNvPr id="31" name="Shape 2906">
              <a:extLst>
                <a:ext uri="{FF2B5EF4-FFF2-40B4-BE49-F238E27FC236}">
                  <a16:creationId xmlns:a16="http://schemas.microsoft.com/office/drawing/2014/main" id="{2FFA2929-8903-944B-A238-0111C3B92456}"/>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32" name="Group 31">
            <a:extLst>
              <a:ext uri="{FF2B5EF4-FFF2-40B4-BE49-F238E27FC236}">
                <a16:creationId xmlns:a16="http://schemas.microsoft.com/office/drawing/2014/main" id="{B613AB60-1EA1-9043-B9E2-AD207BCCF14C}"/>
              </a:ext>
            </a:extLst>
          </p:cNvPr>
          <p:cNvGrpSpPr/>
          <p:nvPr/>
        </p:nvGrpSpPr>
        <p:grpSpPr>
          <a:xfrm>
            <a:off x="0" y="12273003"/>
            <a:ext cx="24377650" cy="1442997"/>
            <a:chOff x="0" y="12273003"/>
            <a:chExt cx="24377650" cy="1442997"/>
          </a:xfrm>
        </p:grpSpPr>
        <p:sp>
          <p:nvSpPr>
            <p:cNvPr id="33" name="Rectangle 32">
              <a:extLst>
                <a:ext uri="{FF2B5EF4-FFF2-40B4-BE49-F238E27FC236}">
                  <a16:creationId xmlns:a16="http://schemas.microsoft.com/office/drawing/2014/main" id="{84B77EAB-221F-6B4D-8834-2CA349117E77}"/>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34" name="TextBox 33">
              <a:extLst>
                <a:ext uri="{FF2B5EF4-FFF2-40B4-BE49-F238E27FC236}">
                  <a16:creationId xmlns:a16="http://schemas.microsoft.com/office/drawing/2014/main" id="{8C9B859B-013B-254D-8BFD-3600DA27D914}"/>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35"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650517B1-DCA5-8E4C-8287-041193D59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07BB61B0-C278-F843-8FF3-C6E5994575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9DEF290C-AEAE-4A44-8230-EC42CE6DD360}"/>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sp>
        <p:nvSpPr>
          <p:cNvPr id="38" name="TextBox 37">
            <a:extLst>
              <a:ext uri="{FF2B5EF4-FFF2-40B4-BE49-F238E27FC236}">
                <a16:creationId xmlns:a16="http://schemas.microsoft.com/office/drawing/2014/main" id="{E1FF2CE2-47B7-7D44-B41E-51C1BA08984F}"/>
              </a:ext>
            </a:extLst>
          </p:cNvPr>
          <p:cNvSpPr txBox="1"/>
          <p:nvPr/>
        </p:nvSpPr>
        <p:spPr>
          <a:xfrm>
            <a:off x="10865715" y="10229383"/>
            <a:ext cx="2646218" cy="646331"/>
          </a:xfrm>
          <a:prstGeom prst="rect">
            <a:avLst/>
          </a:prstGeom>
          <a:noFill/>
        </p:spPr>
        <p:txBody>
          <a:bodyPr wrap="square" rtlCol="0">
            <a:spAutoFit/>
          </a:bodyPr>
          <a:lstStyle/>
          <a:p>
            <a:pPr algn="ctr"/>
            <a:r>
              <a:rPr lang="en-US" dirty="0"/>
              <a:t>Thank you!</a:t>
            </a:r>
          </a:p>
        </p:txBody>
      </p:sp>
    </p:spTree>
    <p:extLst>
      <p:ext uri="{BB962C8B-B14F-4D97-AF65-F5344CB8AC3E}">
        <p14:creationId xmlns:p14="http://schemas.microsoft.com/office/powerpoint/2010/main" val="1492443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SpecialTopics_SKA (dragged) 29.pdf" descr="SpecialTopics_SKA (dragged) 29.pdf"/>
          <p:cNvPicPr>
            <a:picLocks noChangeAspect="1"/>
          </p:cNvPicPr>
          <p:nvPr/>
        </p:nvPicPr>
        <p:blipFill>
          <a:blip r:embed="rId3">
            <a:extLst/>
          </a:blip>
          <a:stretch>
            <a:fillRect/>
          </a:stretch>
        </p:blipFill>
        <p:spPr>
          <a:xfrm>
            <a:off x="3934045" y="289460"/>
            <a:ext cx="17249923" cy="12937442"/>
          </a:xfrm>
          <a:prstGeom prst="rect">
            <a:avLst/>
          </a:prstGeom>
          <a:ln w="12700">
            <a:miter lim="400000"/>
          </a:ln>
        </p:spPr>
      </p:pic>
    </p:spTree>
    <p:extLst>
      <p:ext uri="{BB962C8B-B14F-4D97-AF65-F5344CB8AC3E}">
        <p14:creationId xmlns:p14="http://schemas.microsoft.com/office/powerpoint/2010/main" val="21342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SpecialTopics_SKA (dragged) 11.pdf" descr="SpecialTopics_SKA (dragged) 11.pdf"/>
          <p:cNvPicPr>
            <a:picLocks noChangeAspect="1"/>
          </p:cNvPicPr>
          <p:nvPr/>
        </p:nvPicPr>
        <p:blipFill>
          <a:blip r:embed="rId3">
            <a:extLst/>
          </a:blip>
          <a:stretch>
            <a:fillRect/>
          </a:stretch>
        </p:blipFill>
        <p:spPr>
          <a:xfrm>
            <a:off x="3934800" y="361507"/>
            <a:ext cx="17251200" cy="12938400"/>
          </a:xfrm>
          <a:prstGeom prst="rect">
            <a:avLst/>
          </a:prstGeom>
          <a:ln w="12700">
            <a:miter lim="400000"/>
          </a:ln>
        </p:spPr>
      </p:pic>
    </p:spTree>
    <p:extLst>
      <p:ext uri="{BB962C8B-B14F-4D97-AF65-F5344CB8AC3E}">
        <p14:creationId xmlns:p14="http://schemas.microsoft.com/office/powerpoint/2010/main" val="3411797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612376" y="1390006"/>
            <a:ext cx="13182007" cy="1107996"/>
          </a:xfrm>
          <a:prstGeom prst="rect">
            <a:avLst/>
          </a:prstGeom>
          <a:noFill/>
        </p:spPr>
        <p:txBody>
          <a:bodyPr wrap="none" rtlCol="0">
            <a:spAutoFit/>
          </a:bodyPr>
          <a:lstStyle/>
          <a:p>
            <a:pPr algn="ctr"/>
            <a:r>
              <a:rPr lang="en-US" sz="6600" spc="600" dirty="0">
                <a:solidFill>
                  <a:schemeClr val="tx2"/>
                </a:solidFill>
                <a:latin typeface="Montserrat" charset="0"/>
                <a:ea typeface="Montserrat" charset="0"/>
                <a:cs typeface="Montserrat" charset="0"/>
              </a:rPr>
              <a:t>THE SQUARE KILOMETRE ARRAY</a:t>
            </a:r>
            <a:endParaRPr lang="en-US" sz="9600" spc="600" dirty="0">
              <a:solidFill>
                <a:schemeClr val="tx2"/>
              </a:solidFill>
              <a:latin typeface="Montserrat" charset="0"/>
              <a:ea typeface="Montserrat" charset="0"/>
              <a:cs typeface="Montserrat" charset="0"/>
            </a:endParaRPr>
          </a:p>
        </p:txBody>
      </p:sp>
      <p:sp>
        <p:nvSpPr>
          <p:cNvPr id="23" name="TextBox 22"/>
          <p:cNvSpPr txBox="1"/>
          <p:nvPr/>
        </p:nvSpPr>
        <p:spPr>
          <a:xfrm>
            <a:off x="4866222" y="2619586"/>
            <a:ext cx="14658343" cy="880369"/>
          </a:xfrm>
          <a:prstGeom prst="rect">
            <a:avLst/>
          </a:prstGeom>
          <a:noFill/>
        </p:spPr>
        <p:txBody>
          <a:bodyPr wrap="square" rtlCol="0">
            <a:spAutoFit/>
          </a:bodyPr>
          <a:lstStyle/>
          <a:p>
            <a:pPr algn="ctr">
              <a:lnSpc>
                <a:spcPct val="150000"/>
              </a:lnSpc>
            </a:pPr>
            <a:r>
              <a:rPr lang="en-US" sz="1800" spc="300" dirty="0">
                <a:latin typeface="Montserrat Light" charset="0"/>
                <a:ea typeface="Montserrat Light" charset="0"/>
                <a:cs typeface="Montserrat Light" charset="0"/>
              </a:rPr>
              <a:t>Science Data Processors at both the SKA sites will collect, process and churn out science data products that will be pushed out to one or more regional </a:t>
            </a:r>
            <a:r>
              <a:rPr lang="en-US" sz="1800" spc="300" dirty="0" err="1">
                <a:latin typeface="Montserrat Light" charset="0"/>
                <a:ea typeface="Montserrat Light" charset="0"/>
                <a:cs typeface="Montserrat Light" charset="0"/>
              </a:rPr>
              <a:t>centres</a:t>
            </a:r>
            <a:r>
              <a:rPr lang="en-US" sz="1800" spc="300" dirty="0">
                <a:latin typeface="Montserrat Light" charset="0"/>
                <a:ea typeface="Montserrat Light" charset="0"/>
                <a:cs typeface="Montserrat Light" charset="0"/>
              </a:rPr>
              <a:t> around the world</a:t>
            </a:r>
          </a:p>
        </p:txBody>
      </p:sp>
      <p:sp>
        <p:nvSpPr>
          <p:cNvPr id="48" name="TextBox 47"/>
          <p:cNvSpPr txBox="1"/>
          <p:nvPr/>
        </p:nvSpPr>
        <p:spPr>
          <a:xfrm>
            <a:off x="1373271" y="4625345"/>
            <a:ext cx="4405131" cy="6109365"/>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b="1" dirty="0"/>
              <a:t>Australia</a:t>
            </a:r>
          </a:p>
          <a:p>
            <a:pPr marL="342900" indent="-342900">
              <a:spcBef>
                <a:spcPts val="600"/>
              </a:spcBef>
              <a:buFont typeface="Arial" panose="020B0604020202020204" pitchFamily="34" charset="0"/>
              <a:buChar char="•"/>
            </a:pPr>
            <a:r>
              <a:rPr lang="en-US" sz="2400" b="1" dirty="0"/>
              <a:t>Canada</a:t>
            </a:r>
          </a:p>
          <a:p>
            <a:pPr marL="342900" indent="-342900">
              <a:spcBef>
                <a:spcPts val="600"/>
              </a:spcBef>
              <a:buFont typeface="Arial" panose="020B0604020202020204" pitchFamily="34" charset="0"/>
              <a:buChar char="•"/>
            </a:pPr>
            <a:r>
              <a:rPr lang="en-US" sz="2400" b="1" dirty="0"/>
              <a:t>China</a:t>
            </a:r>
          </a:p>
          <a:p>
            <a:pPr marL="342900" indent="-342900">
              <a:spcBef>
                <a:spcPts val="600"/>
              </a:spcBef>
              <a:buFont typeface="Arial" panose="020B0604020202020204" pitchFamily="34" charset="0"/>
              <a:buChar char="•"/>
            </a:pPr>
            <a:r>
              <a:rPr lang="en-US" sz="2400" b="1" dirty="0"/>
              <a:t>India</a:t>
            </a:r>
          </a:p>
          <a:p>
            <a:pPr marL="342900" indent="-342900">
              <a:spcBef>
                <a:spcPts val="600"/>
              </a:spcBef>
              <a:buFont typeface="Arial" panose="020B0604020202020204" pitchFamily="34" charset="0"/>
              <a:buChar char="•"/>
            </a:pPr>
            <a:r>
              <a:rPr lang="en-US" sz="2400" b="1" dirty="0"/>
              <a:t>Italy </a:t>
            </a:r>
          </a:p>
          <a:p>
            <a:pPr marL="342900" indent="-342900">
              <a:spcBef>
                <a:spcPts val="600"/>
              </a:spcBef>
              <a:buFont typeface="Arial" panose="020B0604020202020204" pitchFamily="34" charset="0"/>
              <a:buChar char="•"/>
            </a:pPr>
            <a:r>
              <a:rPr lang="en-US" sz="2400" b="1" dirty="0"/>
              <a:t>Netherlands</a:t>
            </a:r>
          </a:p>
          <a:p>
            <a:pPr marL="342900" indent="-342900">
              <a:spcBef>
                <a:spcPts val="600"/>
              </a:spcBef>
              <a:buFont typeface="Arial" panose="020B0604020202020204" pitchFamily="34" charset="0"/>
              <a:buChar char="•"/>
            </a:pPr>
            <a:r>
              <a:rPr lang="en-US" sz="2400" b="1" dirty="0"/>
              <a:t>New Zealand</a:t>
            </a:r>
          </a:p>
          <a:p>
            <a:pPr marL="342900" indent="-342900">
              <a:spcBef>
                <a:spcPts val="600"/>
              </a:spcBef>
              <a:buFont typeface="Arial" panose="020B0604020202020204" pitchFamily="34" charset="0"/>
              <a:buChar char="•"/>
            </a:pPr>
            <a:r>
              <a:rPr lang="en-US" sz="2400" b="1" dirty="0"/>
              <a:t>South Africa</a:t>
            </a:r>
          </a:p>
          <a:p>
            <a:pPr marL="342900" indent="-342900">
              <a:spcBef>
                <a:spcPts val="600"/>
              </a:spcBef>
              <a:buFont typeface="Arial" panose="020B0604020202020204" pitchFamily="34" charset="0"/>
              <a:buChar char="•"/>
            </a:pPr>
            <a:r>
              <a:rPr lang="en-US" sz="2400" b="1" dirty="0"/>
              <a:t>Sweden</a:t>
            </a:r>
          </a:p>
          <a:p>
            <a:pPr marL="342900" indent="-342900">
              <a:spcBef>
                <a:spcPts val="600"/>
              </a:spcBef>
              <a:buFont typeface="Arial" panose="020B0604020202020204" pitchFamily="34" charset="0"/>
              <a:buChar char="•"/>
            </a:pPr>
            <a:r>
              <a:rPr lang="en-US" sz="2400" b="1" dirty="0"/>
              <a:t>UK</a:t>
            </a:r>
          </a:p>
          <a:p>
            <a:pPr>
              <a:spcBef>
                <a:spcPts val="600"/>
              </a:spcBef>
            </a:pPr>
            <a:r>
              <a:rPr lang="en-US" sz="2400" b="1" dirty="0"/>
              <a:t>Potential new members: Spain, Portugal, Germany, France, others</a:t>
            </a:r>
          </a:p>
          <a:p>
            <a:pPr>
              <a:spcBef>
                <a:spcPts val="600"/>
              </a:spcBef>
            </a:pPr>
            <a:endParaRPr lang="en-US" sz="2400" b="1" dirty="0"/>
          </a:p>
        </p:txBody>
      </p:sp>
      <p:sp>
        <p:nvSpPr>
          <p:cNvPr id="49" name="TextBox 48"/>
          <p:cNvSpPr txBox="1"/>
          <p:nvPr/>
        </p:nvSpPr>
        <p:spPr>
          <a:xfrm>
            <a:off x="1373271" y="3664500"/>
            <a:ext cx="4986045" cy="584775"/>
          </a:xfrm>
          <a:prstGeom prst="rect">
            <a:avLst/>
          </a:prstGeom>
          <a:noFill/>
        </p:spPr>
        <p:txBody>
          <a:bodyPr wrap="none" rtlCol="0">
            <a:spAutoFit/>
          </a:bodyPr>
          <a:lstStyle/>
          <a:p>
            <a:pPr algn="ctr"/>
            <a:r>
              <a:rPr lang="en-US" sz="3200" spc="600" dirty="0">
                <a:solidFill>
                  <a:schemeClr val="tx2"/>
                </a:solidFill>
                <a:latin typeface="Montserrat" charset="0"/>
                <a:ea typeface="Montserrat" charset="0"/>
                <a:cs typeface="Montserrat" charset="0"/>
              </a:rPr>
              <a:t>MEMBER COUNTRIES</a:t>
            </a:r>
            <a:endParaRPr lang="en-US" sz="4800" spc="600" dirty="0">
              <a:solidFill>
                <a:schemeClr val="tx2"/>
              </a:solidFill>
              <a:latin typeface="Montserrat" charset="0"/>
              <a:ea typeface="Montserrat" charset="0"/>
              <a:cs typeface="Montserrat" charset="0"/>
            </a:endParaRPr>
          </a:p>
        </p:txBody>
      </p:sp>
      <p:pic>
        <p:nvPicPr>
          <p:cNvPr id="46" name="Picture 45">
            <a:extLst>
              <a:ext uri="{FF2B5EF4-FFF2-40B4-BE49-F238E27FC236}">
                <a16:creationId xmlns:a16="http://schemas.microsoft.com/office/drawing/2014/main" id="{58CC2AFF-A72D-404E-9495-A553D54FE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222" y="3664501"/>
            <a:ext cx="16805473" cy="8520374"/>
          </a:xfrm>
          <a:prstGeom prst="rect">
            <a:avLst/>
          </a:prstGeom>
        </p:spPr>
      </p:pic>
      <p:sp>
        <p:nvSpPr>
          <p:cNvPr id="55" name="TextBox 54">
            <a:extLst>
              <a:ext uri="{FF2B5EF4-FFF2-40B4-BE49-F238E27FC236}">
                <a16:creationId xmlns:a16="http://schemas.microsoft.com/office/drawing/2014/main" id="{AC5D66F7-8953-A745-8EE1-116CCE5BB1FA}"/>
              </a:ext>
            </a:extLst>
          </p:cNvPr>
          <p:cNvSpPr txBox="1"/>
          <p:nvPr/>
        </p:nvSpPr>
        <p:spPr>
          <a:xfrm>
            <a:off x="12066724" y="5450649"/>
            <a:ext cx="3459824"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5"/>
                </a:solidFill>
                <a:effectLst/>
                <a:uFillTx/>
                <a:latin typeface="Geneva"/>
                <a:ea typeface="Geneva"/>
                <a:cs typeface="Geneva"/>
                <a:sym typeface="Geneva"/>
              </a:rPr>
              <a:t>SKA Headquarters, Jodrell Bank, UK</a:t>
            </a:r>
          </a:p>
        </p:txBody>
      </p:sp>
      <p:cxnSp>
        <p:nvCxnSpPr>
          <p:cNvPr id="56" name="Straight Arrow Connector 55">
            <a:extLst>
              <a:ext uri="{FF2B5EF4-FFF2-40B4-BE49-F238E27FC236}">
                <a16:creationId xmlns:a16="http://schemas.microsoft.com/office/drawing/2014/main" id="{8650E6D8-5334-7C44-8C0A-C59F291ED152}"/>
              </a:ext>
            </a:extLst>
          </p:cNvPr>
          <p:cNvCxnSpPr>
            <a:cxnSpLocks/>
          </p:cNvCxnSpPr>
          <p:nvPr/>
        </p:nvCxnSpPr>
        <p:spPr>
          <a:xfrm flipV="1">
            <a:off x="14470503" y="5209951"/>
            <a:ext cx="287483" cy="175740"/>
          </a:xfrm>
          <a:prstGeom prst="straightConnector1">
            <a:avLst/>
          </a:prstGeom>
          <a:noFill/>
          <a:ln w="254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61" name="TextBox 60">
            <a:extLst>
              <a:ext uri="{FF2B5EF4-FFF2-40B4-BE49-F238E27FC236}">
                <a16:creationId xmlns:a16="http://schemas.microsoft.com/office/drawing/2014/main" id="{165C8CF6-6665-0B4C-A28A-99A58CB615DE}"/>
              </a:ext>
            </a:extLst>
          </p:cNvPr>
          <p:cNvSpPr txBox="1"/>
          <p:nvPr/>
        </p:nvSpPr>
        <p:spPr>
          <a:xfrm>
            <a:off x="14398070" y="9804703"/>
            <a:ext cx="4821290"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5"/>
                </a:solidFill>
                <a:effectLst/>
                <a:uFillTx/>
                <a:latin typeface="Geneva"/>
                <a:ea typeface="Geneva"/>
                <a:cs typeface="Geneva"/>
                <a:sym typeface="Geneva"/>
              </a:rPr>
              <a:t>Hos</a:t>
            </a:r>
            <a:r>
              <a:rPr lang="en-US" sz="1000" dirty="0">
                <a:solidFill>
                  <a:schemeClr val="accent5"/>
                </a:solidFill>
              </a:rPr>
              <a:t>t country for SKA-MID</a:t>
            </a:r>
            <a:endParaRPr kumimoji="0" lang="en-US" sz="1000" b="0" i="0" u="none" strike="noStrike" cap="none" spc="0" normalizeH="0" baseline="0" dirty="0">
              <a:ln>
                <a:noFill/>
              </a:ln>
              <a:solidFill>
                <a:schemeClr val="accent5"/>
              </a:solidFill>
              <a:effectLst/>
              <a:uFillTx/>
              <a:latin typeface="Geneva"/>
              <a:ea typeface="Geneva"/>
              <a:cs typeface="Geneva"/>
              <a:sym typeface="Geneva"/>
            </a:endParaRPr>
          </a:p>
        </p:txBody>
      </p:sp>
      <p:sp>
        <p:nvSpPr>
          <p:cNvPr id="62" name="TextBox 61">
            <a:extLst>
              <a:ext uri="{FF2B5EF4-FFF2-40B4-BE49-F238E27FC236}">
                <a16:creationId xmlns:a16="http://schemas.microsoft.com/office/drawing/2014/main" id="{3340E9B0-9246-144F-8DDC-65E0FB35D1D0}"/>
              </a:ext>
            </a:extLst>
          </p:cNvPr>
          <p:cNvSpPr txBox="1"/>
          <p:nvPr/>
        </p:nvSpPr>
        <p:spPr>
          <a:xfrm>
            <a:off x="18342756" y="10275263"/>
            <a:ext cx="4821290"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accent5"/>
                </a:solidFill>
                <a:effectLst/>
                <a:uFillTx/>
                <a:latin typeface="Geneva"/>
                <a:ea typeface="Geneva"/>
                <a:cs typeface="Geneva"/>
                <a:sym typeface="Geneva"/>
              </a:rPr>
              <a:t>Hos</a:t>
            </a:r>
            <a:r>
              <a:rPr lang="en-US" sz="1000" dirty="0">
                <a:solidFill>
                  <a:schemeClr val="accent5"/>
                </a:solidFill>
              </a:rPr>
              <a:t>t country for SKA-LOW</a:t>
            </a:r>
            <a:endParaRPr kumimoji="0" lang="en-US" sz="1000" b="0" i="0" u="none" strike="noStrike" cap="none" spc="0" normalizeH="0" baseline="0" dirty="0">
              <a:ln>
                <a:noFill/>
              </a:ln>
              <a:solidFill>
                <a:schemeClr val="accent5"/>
              </a:solidFill>
              <a:effectLst/>
              <a:uFillTx/>
              <a:latin typeface="Geneva"/>
              <a:ea typeface="Geneva"/>
              <a:cs typeface="Geneva"/>
              <a:sym typeface="Geneva"/>
            </a:endParaRPr>
          </a:p>
        </p:txBody>
      </p:sp>
      <p:cxnSp>
        <p:nvCxnSpPr>
          <p:cNvPr id="63" name="Straight Arrow Connector 62">
            <a:extLst>
              <a:ext uri="{FF2B5EF4-FFF2-40B4-BE49-F238E27FC236}">
                <a16:creationId xmlns:a16="http://schemas.microsoft.com/office/drawing/2014/main" id="{4F7507DB-761D-8C4F-B5F7-5724117E8113}"/>
              </a:ext>
            </a:extLst>
          </p:cNvPr>
          <p:cNvCxnSpPr>
            <a:cxnSpLocks/>
          </p:cNvCxnSpPr>
          <p:nvPr/>
        </p:nvCxnSpPr>
        <p:spPr>
          <a:xfrm>
            <a:off x="16121464" y="9701127"/>
            <a:ext cx="114871" cy="166563"/>
          </a:xfrm>
          <a:prstGeom prst="straightConnector1">
            <a:avLst/>
          </a:prstGeom>
          <a:noFill/>
          <a:ln w="254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64" name="Straight Arrow Connector 63">
            <a:extLst>
              <a:ext uri="{FF2B5EF4-FFF2-40B4-BE49-F238E27FC236}">
                <a16:creationId xmlns:a16="http://schemas.microsoft.com/office/drawing/2014/main" id="{FDE573ED-9402-5E47-A6EB-423A479B02A8}"/>
              </a:ext>
            </a:extLst>
          </p:cNvPr>
          <p:cNvCxnSpPr>
            <a:cxnSpLocks/>
          </p:cNvCxnSpPr>
          <p:nvPr/>
        </p:nvCxnSpPr>
        <p:spPr>
          <a:xfrm>
            <a:off x="20520835" y="9633100"/>
            <a:ext cx="319076" cy="581371"/>
          </a:xfrm>
          <a:prstGeom prst="straightConnector1">
            <a:avLst/>
          </a:prstGeom>
          <a:noFill/>
          <a:ln w="254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grpSp>
        <p:nvGrpSpPr>
          <p:cNvPr id="19" name="Group 18">
            <a:extLst>
              <a:ext uri="{FF2B5EF4-FFF2-40B4-BE49-F238E27FC236}">
                <a16:creationId xmlns:a16="http://schemas.microsoft.com/office/drawing/2014/main" id="{E9FEF138-A62C-EB4A-83DA-D265F59806B2}"/>
              </a:ext>
            </a:extLst>
          </p:cNvPr>
          <p:cNvGrpSpPr/>
          <p:nvPr/>
        </p:nvGrpSpPr>
        <p:grpSpPr>
          <a:xfrm>
            <a:off x="0" y="12273003"/>
            <a:ext cx="24377650" cy="1442997"/>
            <a:chOff x="0" y="12273003"/>
            <a:chExt cx="24377650" cy="1442997"/>
          </a:xfrm>
        </p:grpSpPr>
        <p:sp>
          <p:nvSpPr>
            <p:cNvPr id="20" name="Rectangle 19">
              <a:extLst>
                <a:ext uri="{FF2B5EF4-FFF2-40B4-BE49-F238E27FC236}">
                  <a16:creationId xmlns:a16="http://schemas.microsoft.com/office/drawing/2014/main" id="{5CD13A9F-989B-4540-930D-84FC3CDC60B7}"/>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22" name="TextBox 21">
              <a:extLst>
                <a:ext uri="{FF2B5EF4-FFF2-40B4-BE49-F238E27FC236}">
                  <a16:creationId xmlns:a16="http://schemas.microsoft.com/office/drawing/2014/main" id="{988930ED-2A98-2145-956B-0860CA8E8F20}"/>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24"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07A171E6-3D21-DF45-9C78-C7BE96C22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95FD36BF-EAB2-6446-ACA2-13A42A5E7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ED26D0D9-8DD9-7847-97E7-4547EDFA7E40}"/>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spTree>
    <p:extLst>
      <p:ext uri="{BB962C8B-B14F-4D97-AF65-F5344CB8AC3E}">
        <p14:creationId xmlns:p14="http://schemas.microsoft.com/office/powerpoint/2010/main" val="891029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7169228" y="2174414"/>
            <a:ext cx="10068205" cy="1107996"/>
          </a:xfrm>
          <a:prstGeom prst="rect">
            <a:avLst/>
          </a:prstGeom>
          <a:noFill/>
        </p:spPr>
        <p:txBody>
          <a:bodyPr wrap="none" rtlCol="0">
            <a:spAutoFit/>
          </a:bodyPr>
          <a:lstStyle/>
          <a:p>
            <a:pPr algn="ctr"/>
            <a:r>
              <a:rPr lang="en-US" sz="6600" spc="600" dirty="0">
                <a:solidFill>
                  <a:srgbClr val="0E0E0E"/>
                </a:solidFill>
                <a:latin typeface="Montserrat" charset="0"/>
                <a:ea typeface="Montserrat" charset="0"/>
                <a:cs typeface="Montserrat" charset="0"/>
              </a:rPr>
              <a:t>SKA REGIONAL CENTRES</a:t>
            </a:r>
            <a:endParaRPr lang="en-US" sz="9600" spc="600" dirty="0">
              <a:solidFill>
                <a:srgbClr val="0E0E0E"/>
              </a:solidFill>
              <a:latin typeface="Montserrat" charset="0"/>
              <a:ea typeface="Montserrat" charset="0"/>
              <a:cs typeface="Montserrat" charset="0"/>
            </a:endParaRPr>
          </a:p>
        </p:txBody>
      </p:sp>
      <p:sp>
        <p:nvSpPr>
          <p:cNvPr id="28" name="TextBox 27"/>
          <p:cNvSpPr txBox="1"/>
          <p:nvPr/>
        </p:nvSpPr>
        <p:spPr>
          <a:xfrm>
            <a:off x="4866222" y="3403994"/>
            <a:ext cx="14658343" cy="880369"/>
          </a:xfrm>
          <a:prstGeom prst="rect">
            <a:avLst/>
          </a:prstGeom>
          <a:noFill/>
        </p:spPr>
        <p:txBody>
          <a:bodyPr wrap="square" rtlCol="0">
            <a:spAutoFit/>
          </a:bodyPr>
          <a:lstStyle/>
          <a:p>
            <a:pPr algn="ctr">
              <a:lnSpc>
                <a:spcPct val="150000"/>
              </a:lnSpc>
            </a:pPr>
            <a:r>
              <a:rPr lang="en-US" sz="1800" spc="300" dirty="0">
                <a:solidFill>
                  <a:srgbClr val="0E0E0E"/>
                </a:solidFill>
                <a:latin typeface="Montserrat Light" charset="0"/>
                <a:ea typeface="Montserrat Light" charset="0"/>
                <a:cs typeface="Montserrat Light" charset="0"/>
              </a:rPr>
              <a:t>SKA Regional </a:t>
            </a:r>
            <a:r>
              <a:rPr lang="en-US" sz="1800" spc="300" dirty="0" err="1">
                <a:solidFill>
                  <a:srgbClr val="0E0E0E"/>
                </a:solidFill>
                <a:latin typeface="Montserrat Light" charset="0"/>
                <a:ea typeface="Montserrat Light" charset="0"/>
                <a:cs typeface="Montserrat Light" charset="0"/>
              </a:rPr>
              <a:t>centres</a:t>
            </a:r>
            <a:r>
              <a:rPr lang="en-US" sz="1800" spc="300" dirty="0">
                <a:solidFill>
                  <a:srgbClr val="0E0E0E"/>
                </a:solidFill>
                <a:latin typeface="Montserrat Light" charset="0"/>
                <a:ea typeface="Montserrat Light" charset="0"/>
                <a:cs typeface="Montserrat Light" charset="0"/>
              </a:rPr>
              <a:t> will provide a platform for data access, data distribution, post-processing, archival storage, and software development. </a:t>
            </a:r>
          </a:p>
        </p:txBody>
      </p:sp>
      <p:grpSp>
        <p:nvGrpSpPr>
          <p:cNvPr id="4" name="Group 3">
            <a:extLst>
              <a:ext uri="{FF2B5EF4-FFF2-40B4-BE49-F238E27FC236}">
                <a16:creationId xmlns:a16="http://schemas.microsoft.com/office/drawing/2014/main" id="{912AFA49-2884-5C43-AA13-F4AD94AECBDA}"/>
              </a:ext>
            </a:extLst>
          </p:cNvPr>
          <p:cNvGrpSpPr/>
          <p:nvPr/>
        </p:nvGrpSpPr>
        <p:grpSpPr>
          <a:xfrm>
            <a:off x="531939" y="4835162"/>
            <a:ext cx="3491890" cy="6885593"/>
            <a:chOff x="10477921" y="5118998"/>
            <a:chExt cx="3491890" cy="6885593"/>
          </a:xfrm>
        </p:grpSpPr>
        <p:sp>
          <p:nvSpPr>
            <p:cNvPr id="13" name="Shape 363"/>
            <p:cNvSpPr/>
            <p:nvPr/>
          </p:nvSpPr>
          <p:spPr>
            <a:xfrm rot="16200000">
              <a:off x="10533495" y="5412367"/>
              <a:ext cx="3380742" cy="2794003"/>
            </a:xfrm>
            <a:prstGeom prst="hexagon">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0" algn="ctr">
                <a:lnSpc>
                  <a:spcPct val="100000"/>
                </a:lnSpc>
                <a:defRPr sz="1800">
                  <a:solidFill>
                    <a:srgbClr val="000000"/>
                  </a:solidFill>
                </a:defRPr>
              </a:pPr>
              <a:endParaRPr sz="2800" dirty="0">
                <a:solidFill>
                  <a:srgbClr val="FFFFFF"/>
                </a:solidFill>
                <a:latin typeface="Montserrat Light" charset="0"/>
                <a:ea typeface="Montserrat Light" charset="0"/>
                <a:cs typeface="Montserrat Light" charset="0"/>
                <a:sym typeface="Helvetica Neue Light"/>
              </a:endParaRPr>
            </a:p>
          </p:txBody>
        </p:sp>
        <p:sp>
          <p:nvSpPr>
            <p:cNvPr id="49" name="TextBox 48"/>
            <p:cNvSpPr txBox="1"/>
            <p:nvPr/>
          </p:nvSpPr>
          <p:spPr>
            <a:xfrm>
              <a:off x="10477921" y="10065599"/>
              <a:ext cx="3491890" cy="1938992"/>
            </a:xfrm>
            <a:prstGeom prst="rect">
              <a:avLst/>
            </a:prstGeom>
            <a:noFill/>
          </p:spPr>
          <p:txBody>
            <a:bodyPr wrap="square" rtlCol="0">
              <a:spAutoFit/>
            </a:bodyPr>
            <a:lstStyle/>
            <a:p>
              <a:pPr algn="ctr"/>
              <a:r>
                <a:rPr lang="en-US" sz="2400" dirty="0">
                  <a:latin typeface="Montserrat Light" charset="0"/>
                  <a:ea typeface="Montserrat Light" charset="0"/>
                  <a:cs typeface="Montserrat Light" charset="0"/>
                </a:rPr>
                <a:t>Archival of the raw data but also once scientific results are published, but outputs of analysis are made available.</a:t>
              </a:r>
            </a:p>
          </p:txBody>
        </p:sp>
        <p:sp>
          <p:nvSpPr>
            <p:cNvPr id="50" name="TextBox 49"/>
            <p:cNvSpPr txBox="1"/>
            <p:nvPr/>
          </p:nvSpPr>
          <p:spPr>
            <a:xfrm>
              <a:off x="11119089" y="9151804"/>
              <a:ext cx="2192844" cy="584775"/>
            </a:xfrm>
            <a:prstGeom prst="rect">
              <a:avLst/>
            </a:prstGeom>
            <a:noFill/>
          </p:spPr>
          <p:txBody>
            <a:bodyPr wrap="none" rtlCol="0">
              <a:spAutoFit/>
            </a:bodyPr>
            <a:lstStyle/>
            <a:p>
              <a:pPr algn="ctr"/>
              <a:r>
                <a:rPr lang="en-US" sz="3200" spc="600" dirty="0">
                  <a:solidFill>
                    <a:schemeClr val="accent1"/>
                  </a:solidFill>
                  <a:latin typeface="Montserrat" charset="0"/>
                  <a:ea typeface="Montserrat" charset="0"/>
                  <a:cs typeface="Montserrat" charset="0"/>
                </a:rPr>
                <a:t>ARCHIVE</a:t>
              </a:r>
              <a:endParaRPr lang="en-US" sz="4800" spc="600" dirty="0">
                <a:solidFill>
                  <a:schemeClr val="accent1"/>
                </a:solidFill>
                <a:latin typeface="Montserrat" charset="0"/>
                <a:ea typeface="Montserrat" charset="0"/>
                <a:cs typeface="Montserrat" charset="0"/>
              </a:endParaRPr>
            </a:p>
          </p:txBody>
        </p:sp>
        <p:pic>
          <p:nvPicPr>
            <p:cNvPr id="5" name="Graphic 4">
              <a:extLst>
                <a:ext uri="{FF2B5EF4-FFF2-40B4-BE49-F238E27FC236}">
                  <a16:creationId xmlns:a16="http://schemas.microsoft.com/office/drawing/2014/main" id="{ABB60F0D-EBC9-4440-89DA-B52814B930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3866" y="6269368"/>
              <a:ext cx="1080000" cy="1080000"/>
            </a:xfrm>
            <a:prstGeom prst="rect">
              <a:avLst/>
            </a:prstGeom>
          </p:spPr>
        </p:pic>
      </p:grpSp>
      <p:grpSp>
        <p:nvGrpSpPr>
          <p:cNvPr id="9" name="Group 8">
            <a:extLst>
              <a:ext uri="{FF2B5EF4-FFF2-40B4-BE49-F238E27FC236}">
                <a16:creationId xmlns:a16="http://schemas.microsoft.com/office/drawing/2014/main" id="{82E45968-3E40-8847-980F-4F9EF194882B}"/>
              </a:ext>
            </a:extLst>
          </p:cNvPr>
          <p:cNvGrpSpPr/>
          <p:nvPr/>
        </p:nvGrpSpPr>
        <p:grpSpPr>
          <a:xfrm>
            <a:off x="9870985" y="4835162"/>
            <a:ext cx="4415311" cy="6516034"/>
            <a:chOff x="4954805" y="5152221"/>
            <a:chExt cx="4415311" cy="6516034"/>
          </a:xfrm>
        </p:grpSpPr>
        <p:sp>
          <p:nvSpPr>
            <p:cNvPr id="41" name="TextBox 40"/>
            <p:cNvSpPr txBox="1"/>
            <p:nvPr/>
          </p:nvSpPr>
          <p:spPr>
            <a:xfrm>
              <a:off x="5416516" y="10098595"/>
              <a:ext cx="3491890" cy="1569660"/>
            </a:xfrm>
            <a:prstGeom prst="rect">
              <a:avLst/>
            </a:prstGeom>
            <a:noFill/>
          </p:spPr>
          <p:txBody>
            <a:bodyPr wrap="square" rtlCol="0">
              <a:spAutoFit/>
            </a:bodyPr>
            <a:lstStyle/>
            <a:p>
              <a:pPr algn="ctr"/>
              <a:r>
                <a:rPr lang="en-US" sz="2400" dirty="0">
                  <a:latin typeface="Montserrat Light" charset="0"/>
                  <a:ea typeface="Montserrat Light" charset="0"/>
                  <a:cs typeface="Montserrat Light" charset="0"/>
                </a:rPr>
                <a:t>Use cases are made to be reproducible. Compute comes to the data (high data volume).</a:t>
              </a:r>
            </a:p>
          </p:txBody>
        </p:sp>
        <p:sp>
          <p:nvSpPr>
            <p:cNvPr id="42" name="TextBox 41"/>
            <p:cNvSpPr txBox="1"/>
            <p:nvPr/>
          </p:nvSpPr>
          <p:spPr>
            <a:xfrm>
              <a:off x="4954805" y="9046186"/>
              <a:ext cx="4415311" cy="1077218"/>
            </a:xfrm>
            <a:prstGeom prst="rect">
              <a:avLst/>
            </a:prstGeom>
            <a:noFill/>
          </p:spPr>
          <p:txBody>
            <a:bodyPr wrap="none" rtlCol="0">
              <a:spAutoFit/>
            </a:bodyPr>
            <a:lstStyle/>
            <a:p>
              <a:pPr algn="ctr"/>
              <a:r>
                <a:rPr lang="en-US" sz="3200" spc="600" dirty="0">
                  <a:solidFill>
                    <a:schemeClr val="accent1"/>
                  </a:solidFill>
                  <a:latin typeface="Montserrat" charset="0"/>
                  <a:ea typeface="Montserrat" charset="0"/>
                  <a:cs typeface="Montserrat" charset="0"/>
                </a:rPr>
                <a:t>DISTRIBUTED </a:t>
              </a:r>
            </a:p>
            <a:p>
              <a:pPr algn="ctr"/>
              <a:r>
                <a:rPr lang="en-US" sz="3200" spc="600" dirty="0">
                  <a:solidFill>
                    <a:schemeClr val="accent1"/>
                  </a:solidFill>
                  <a:latin typeface="Montserrat" charset="0"/>
                  <a:ea typeface="Montserrat" charset="0"/>
                  <a:cs typeface="Montserrat" charset="0"/>
                </a:rPr>
                <a:t>DATA PROCESSING</a:t>
              </a:r>
              <a:endParaRPr lang="en-US" sz="4800" spc="600" dirty="0">
                <a:solidFill>
                  <a:schemeClr val="accent1"/>
                </a:solidFill>
                <a:latin typeface="Montserrat" charset="0"/>
                <a:ea typeface="Montserrat" charset="0"/>
                <a:cs typeface="Montserrat" charset="0"/>
              </a:endParaRPr>
            </a:p>
          </p:txBody>
        </p:sp>
        <p:sp>
          <p:nvSpPr>
            <p:cNvPr id="30" name="Shape 363">
              <a:extLst>
                <a:ext uri="{FF2B5EF4-FFF2-40B4-BE49-F238E27FC236}">
                  <a16:creationId xmlns:a16="http://schemas.microsoft.com/office/drawing/2014/main" id="{0658D78D-1122-294C-974B-BD1D2A8AE838}"/>
                </a:ext>
              </a:extLst>
            </p:cNvPr>
            <p:cNvSpPr/>
            <p:nvPr/>
          </p:nvSpPr>
          <p:spPr>
            <a:xfrm rot="16200000">
              <a:off x="5472090" y="5445590"/>
              <a:ext cx="3380742" cy="2794003"/>
            </a:xfrm>
            <a:prstGeom prst="hexagon">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0" algn="ctr">
                <a:lnSpc>
                  <a:spcPct val="100000"/>
                </a:lnSpc>
                <a:defRPr sz="1800">
                  <a:solidFill>
                    <a:srgbClr val="000000"/>
                  </a:solidFill>
                </a:defRPr>
              </a:pPr>
              <a:endParaRPr sz="2800" dirty="0">
                <a:solidFill>
                  <a:srgbClr val="FFFFFF"/>
                </a:solidFill>
                <a:latin typeface="Montserrat Light" charset="0"/>
                <a:ea typeface="Montserrat Light" charset="0"/>
                <a:cs typeface="Montserrat Light" charset="0"/>
                <a:sym typeface="Helvetica Neue Light"/>
              </a:endParaRPr>
            </a:p>
          </p:txBody>
        </p:sp>
        <p:pic>
          <p:nvPicPr>
            <p:cNvPr id="11" name="Graphic 10">
              <a:extLst>
                <a:ext uri="{FF2B5EF4-FFF2-40B4-BE49-F238E27FC236}">
                  <a16:creationId xmlns:a16="http://schemas.microsoft.com/office/drawing/2014/main" id="{9C5633AD-99AD-2F43-81A9-BB4F600574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2460" y="6398563"/>
              <a:ext cx="1080000" cy="1080000"/>
            </a:xfrm>
            <a:prstGeom prst="rect">
              <a:avLst/>
            </a:prstGeom>
          </p:spPr>
        </p:pic>
      </p:grpSp>
      <p:grpSp>
        <p:nvGrpSpPr>
          <p:cNvPr id="10" name="Group 9">
            <a:extLst>
              <a:ext uri="{FF2B5EF4-FFF2-40B4-BE49-F238E27FC236}">
                <a16:creationId xmlns:a16="http://schemas.microsoft.com/office/drawing/2014/main" id="{6693C80F-10A1-2949-8DF8-F6D9F414C70F}"/>
              </a:ext>
            </a:extLst>
          </p:cNvPr>
          <p:cNvGrpSpPr/>
          <p:nvPr/>
        </p:nvGrpSpPr>
        <p:grpSpPr>
          <a:xfrm>
            <a:off x="15163384" y="4835162"/>
            <a:ext cx="3643113" cy="6885593"/>
            <a:chOff x="15463714" y="5176639"/>
            <a:chExt cx="3643113" cy="6885593"/>
          </a:xfrm>
        </p:grpSpPr>
        <p:sp>
          <p:nvSpPr>
            <p:cNvPr id="51" name="TextBox 50"/>
            <p:cNvSpPr txBox="1"/>
            <p:nvPr/>
          </p:nvSpPr>
          <p:spPr>
            <a:xfrm>
              <a:off x="15539325" y="10123240"/>
              <a:ext cx="3491890" cy="1938992"/>
            </a:xfrm>
            <a:prstGeom prst="rect">
              <a:avLst/>
            </a:prstGeom>
            <a:noFill/>
          </p:spPr>
          <p:txBody>
            <a:bodyPr wrap="square" rtlCol="0">
              <a:spAutoFit/>
            </a:bodyPr>
            <a:lstStyle/>
            <a:p>
              <a:pPr algn="ctr"/>
              <a:r>
                <a:rPr lang="en-US" sz="2400" dirty="0">
                  <a:latin typeface="Montserrat Light" charset="0"/>
                  <a:ea typeface="Montserrat Light" charset="0"/>
                  <a:cs typeface="Montserrat Light" charset="0"/>
                </a:rPr>
                <a:t>SRCs must support the key science project teams as well as general users. This will mean user ability with be varied. </a:t>
              </a:r>
            </a:p>
          </p:txBody>
        </p:sp>
        <p:sp>
          <p:nvSpPr>
            <p:cNvPr id="52" name="TextBox 51"/>
            <p:cNvSpPr txBox="1"/>
            <p:nvPr/>
          </p:nvSpPr>
          <p:spPr>
            <a:xfrm>
              <a:off x="15463714" y="9209445"/>
              <a:ext cx="3643113" cy="584775"/>
            </a:xfrm>
            <a:prstGeom prst="rect">
              <a:avLst/>
            </a:prstGeom>
            <a:noFill/>
          </p:spPr>
          <p:txBody>
            <a:bodyPr wrap="none" rtlCol="0">
              <a:spAutoFit/>
            </a:bodyPr>
            <a:lstStyle/>
            <a:p>
              <a:pPr algn="ctr"/>
              <a:r>
                <a:rPr lang="en-US" sz="3200" spc="600" dirty="0">
                  <a:solidFill>
                    <a:schemeClr val="accent1"/>
                  </a:solidFill>
                  <a:latin typeface="Montserrat" charset="0"/>
                  <a:ea typeface="Montserrat" charset="0"/>
                  <a:cs typeface="Montserrat" charset="0"/>
                </a:rPr>
                <a:t>USER SUPPORT</a:t>
              </a:r>
              <a:endParaRPr lang="en-US" sz="4800" spc="600" dirty="0">
                <a:solidFill>
                  <a:schemeClr val="accent1"/>
                </a:solidFill>
                <a:latin typeface="Montserrat" charset="0"/>
                <a:ea typeface="Montserrat" charset="0"/>
                <a:cs typeface="Montserrat" charset="0"/>
              </a:endParaRPr>
            </a:p>
          </p:txBody>
        </p:sp>
        <p:sp>
          <p:nvSpPr>
            <p:cNvPr id="36" name="Shape 363">
              <a:extLst>
                <a:ext uri="{FF2B5EF4-FFF2-40B4-BE49-F238E27FC236}">
                  <a16:creationId xmlns:a16="http://schemas.microsoft.com/office/drawing/2014/main" id="{30E45E67-F92B-4540-A116-6161D0B694F3}"/>
                </a:ext>
              </a:extLst>
            </p:cNvPr>
            <p:cNvSpPr/>
            <p:nvPr/>
          </p:nvSpPr>
          <p:spPr>
            <a:xfrm rot="16200000">
              <a:off x="15594900" y="5470008"/>
              <a:ext cx="3380742" cy="2794003"/>
            </a:xfrm>
            <a:prstGeom prst="hexagon">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0" algn="ctr">
                <a:lnSpc>
                  <a:spcPct val="100000"/>
                </a:lnSpc>
                <a:defRPr sz="1800">
                  <a:solidFill>
                    <a:srgbClr val="000000"/>
                  </a:solidFill>
                </a:defRPr>
              </a:pPr>
              <a:endParaRPr sz="2800" dirty="0">
                <a:solidFill>
                  <a:srgbClr val="FFFFFF"/>
                </a:solidFill>
                <a:latin typeface="Montserrat Light" charset="0"/>
                <a:ea typeface="Montserrat Light" charset="0"/>
                <a:cs typeface="Montserrat Light" charset="0"/>
                <a:sym typeface="Helvetica Neue Light"/>
              </a:endParaRPr>
            </a:p>
          </p:txBody>
        </p:sp>
        <p:pic>
          <p:nvPicPr>
            <p:cNvPr id="7" name="Graphic 6">
              <a:extLst>
                <a:ext uri="{FF2B5EF4-FFF2-40B4-BE49-F238E27FC236}">
                  <a16:creationId xmlns:a16="http://schemas.microsoft.com/office/drawing/2014/main" id="{86CCB004-9347-C84E-8B65-8FBCFC0F23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745270" y="6327009"/>
              <a:ext cx="1080000" cy="1080000"/>
            </a:xfrm>
            <a:prstGeom prst="rect">
              <a:avLst/>
            </a:prstGeom>
          </p:spPr>
        </p:pic>
      </p:grpSp>
      <p:grpSp>
        <p:nvGrpSpPr>
          <p:cNvPr id="6" name="Group 5">
            <a:extLst>
              <a:ext uri="{FF2B5EF4-FFF2-40B4-BE49-F238E27FC236}">
                <a16:creationId xmlns:a16="http://schemas.microsoft.com/office/drawing/2014/main" id="{A9FFE493-5E20-5049-B494-0B1726845A13}"/>
              </a:ext>
            </a:extLst>
          </p:cNvPr>
          <p:cNvGrpSpPr/>
          <p:nvPr/>
        </p:nvGrpSpPr>
        <p:grpSpPr>
          <a:xfrm>
            <a:off x="19683585" y="4835162"/>
            <a:ext cx="4590488" cy="6883990"/>
            <a:chOff x="-194189" y="5176638"/>
            <a:chExt cx="4590488" cy="6883990"/>
          </a:xfrm>
        </p:grpSpPr>
        <p:sp>
          <p:nvSpPr>
            <p:cNvPr id="33" name="TextBox 32"/>
            <p:cNvSpPr txBox="1"/>
            <p:nvPr/>
          </p:nvSpPr>
          <p:spPr>
            <a:xfrm>
              <a:off x="80460" y="10121636"/>
              <a:ext cx="4041189" cy="1938992"/>
            </a:xfrm>
            <a:prstGeom prst="rect">
              <a:avLst/>
            </a:prstGeom>
            <a:noFill/>
          </p:spPr>
          <p:txBody>
            <a:bodyPr wrap="square" rtlCol="0">
              <a:spAutoFit/>
            </a:bodyPr>
            <a:lstStyle/>
            <a:p>
              <a:pPr algn="ctr"/>
              <a:r>
                <a:rPr lang="en-US" sz="2400" dirty="0">
                  <a:latin typeface="Montserrat Light" charset="0"/>
                  <a:ea typeface="Montserrat Light" charset="0"/>
                  <a:cs typeface="Montserrat Light" charset="0"/>
                </a:rPr>
                <a:t>Multiple regional SRCs, locally resourced but interoperable. SRCs may be heterogeneous in nature but with common core functionality</a:t>
              </a:r>
            </a:p>
          </p:txBody>
        </p:sp>
        <p:sp>
          <p:nvSpPr>
            <p:cNvPr id="34" name="TextBox 33"/>
            <p:cNvSpPr txBox="1"/>
            <p:nvPr/>
          </p:nvSpPr>
          <p:spPr>
            <a:xfrm>
              <a:off x="-194189" y="9174949"/>
              <a:ext cx="4590488" cy="584775"/>
            </a:xfrm>
            <a:prstGeom prst="rect">
              <a:avLst/>
            </a:prstGeom>
            <a:noFill/>
          </p:spPr>
          <p:txBody>
            <a:bodyPr wrap="none" rtlCol="0">
              <a:spAutoFit/>
            </a:bodyPr>
            <a:lstStyle/>
            <a:p>
              <a:pPr algn="ctr"/>
              <a:r>
                <a:rPr lang="en-US" sz="3200" spc="600" dirty="0">
                  <a:solidFill>
                    <a:schemeClr val="accent1"/>
                  </a:solidFill>
                  <a:latin typeface="Montserrat" charset="0"/>
                  <a:ea typeface="Montserrat" charset="0"/>
                  <a:cs typeface="Montserrat" charset="0"/>
                </a:rPr>
                <a:t>INTEROPERIBILITY</a:t>
              </a:r>
              <a:endParaRPr lang="en-US" sz="4800" spc="600" dirty="0">
                <a:solidFill>
                  <a:schemeClr val="accent1"/>
                </a:solidFill>
                <a:latin typeface="Montserrat" charset="0"/>
                <a:ea typeface="Montserrat" charset="0"/>
                <a:cs typeface="Montserrat" charset="0"/>
              </a:endParaRPr>
            </a:p>
          </p:txBody>
        </p:sp>
        <p:sp>
          <p:nvSpPr>
            <p:cNvPr id="35" name="Shape 363">
              <a:extLst>
                <a:ext uri="{FF2B5EF4-FFF2-40B4-BE49-F238E27FC236}">
                  <a16:creationId xmlns:a16="http://schemas.microsoft.com/office/drawing/2014/main" id="{E594506E-0879-0947-AAA1-1E5731F17B8C}"/>
                </a:ext>
              </a:extLst>
            </p:cNvPr>
            <p:cNvSpPr/>
            <p:nvPr/>
          </p:nvSpPr>
          <p:spPr>
            <a:xfrm rot="16200000">
              <a:off x="410685" y="5470007"/>
              <a:ext cx="3380742" cy="2794003"/>
            </a:xfrm>
            <a:prstGeom prst="hexagon">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0" algn="ctr">
                <a:lnSpc>
                  <a:spcPct val="100000"/>
                </a:lnSpc>
                <a:defRPr sz="1800">
                  <a:solidFill>
                    <a:srgbClr val="000000"/>
                  </a:solidFill>
                </a:defRPr>
              </a:pPr>
              <a:endParaRPr sz="2800" dirty="0">
                <a:solidFill>
                  <a:srgbClr val="FFFFFF"/>
                </a:solidFill>
                <a:latin typeface="Montserrat Light" charset="0"/>
                <a:ea typeface="Montserrat Light" charset="0"/>
                <a:cs typeface="Montserrat Light" charset="0"/>
                <a:sym typeface="Helvetica Neue Light"/>
              </a:endParaRPr>
            </a:p>
          </p:txBody>
        </p:sp>
        <p:pic>
          <p:nvPicPr>
            <p:cNvPr id="17" name="Graphic 16">
              <a:extLst>
                <a:ext uri="{FF2B5EF4-FFF2-40B4-BE49-F238E27FC236}">
                  <a16:creationId xmlns:a16="http://schemas.microsoft.com/office/drawing/2014/main" id="{E45CC186-10EA-9B4F-898C-D4498A4AF9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61055" y="6422980"/>
              <a:ext cx="1080000" cy="1080000"/>
            </a:xfrm>
            <a:prstGeom prst="rect">
              <a:avLst/>
            </a:prstGeom>
          </p:spPr>
        </p:pic>
      </p:grpSp>
      <p:grpSp>
        <p:nvGrpSpPr>
          <p:cNvPr id="8" name="Group 7">
            <a:extLst>
              <a:ext uri="{FF2B5EF4-FFF2-40B4-BE49-F238E27FC236}">
                <a16:creationId xmlns:a16="http://schemas.microsoft.com/office/drawing/2014/main" id="{7585AC55-CE50-B149-91AA-DBE9347B035C}"/>
              </a:ext>
            </a:extLst>
          </p:cNvPr>
          <p:cNvGrpSpPr/>
          <p:nvPr/>
        </p:nvGrpSpPr>
        <p:grpSpPr>
          <a:xfrm>
            <a:off x="4900917" y="4835162"/>
            <a:ext cx="4092980" cy="7254698"/>
            <a:chOff x="20300191" y="5201449"/>
            <a:chExt cx="4092980" cy="7254698"/>
          </a:xfrm>
        </p:grpSpPr>
        <p:sp>
          <p:nvSpPr>
            <p:cNvPr id="38" name="TextBox 37">
              <a:extLst>
                <a:ext uri="{FF2B5EF4-FFF2-40B4-BE49-F238E27FC236}">
                  <a16:creationId xmlns:a16="http://schemas.microsoft.com/office/drawing/2014/main" id="{FB7D1260-003D-C94B-96E9-90B336C98C32}"/>
                </a:ext>
              </a:extLst>
            </p:cNvPr>
            <p:cNvSpPr txBox="1"/>
            <p:nvPr/>
          </p:nvSpPr>
          <p:spPr>
            <a:xfrm>
              <a:off x="20300191" y="9199760"/>
              <a:ext cx="4092980" cy="584775"/>
            </a:xfrm>
            <a:prstGeom prst="rect">
              <a:avLst/>
            </a:prstGeom>
            <a:noFill/>
          </p:spPr>
          <p:txBody>
            <a:bodyPr wrap="none" rtlCol="0">
              <a:spAutoFit/>
            </a:bodyPr>
            <a:lstStyle/>
            <a:p>
              <a:pPr algn="ctr"/>
              <a:r>
                <a:rPr lang="en-US" sz="3200" spc="600" dirty="0">
                  <a:solidFill>
                    <a:schemeClr val="accent1"/>
                  </a:solidFill>
                  <a:latin typeface="Montserrat" charset="0"/>
                  <a:ea typeface="Montserrat" charset="0"/>
                  <a:cs typeface="Montserrat" charset="0"/>
                </a:rPr>
                <a:t>DATA DISCOVERY</a:t>
              </a:r>
              <a:endParaRPr lang="en-US" sz="4800" spc="600" dirty="0">
                <a:solidFill>
                  <a:schemeClr val="accent1"/>
                </a:solidFill>
                <a:latin typeface="Montserrat" charset="0"/>
                <a:ea typeface="Montserrat" charset="0"/>
                <a:cs typeface="Montserrat" charset="0"/>
              </a:endParaRPr>
            </a:p>
          </p:txBody>
        </p:sp>
        <p:sp>
          <p:nvSpPr>
            <p:cNvPr id="39" name="Shape 363">
              <a:extLst>
                <a:ext uri="{FF2B5EF4-FFF2-40B4-BE49-F238E27FC236}">
                  <a16:creationId xmlns:a16="http://schemas.microsoft.com/office/drawing/2014/main" id="{64233BE4-D537-014A-8ABF-69C03D3A9616}"/>
                </a:ext>
              </a:extLst>
            </p:cNvPr>
            <p:cNvSpPr/>
            <p:nvPr/>
          </p:nvSpPr>
          <p:spPr>
            <a:xfrm rot="16200000">
              <a:off x="20656306" y="5494818"/>
              <a:ext cx="3380742" cy="2794003"/>
            </a:xfrm>
            <a:prstGeom prst="hexagon">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p>
              <a:pPr lvl="0" algn="ctr">
                <a:lnSpc>
                  <a:spcPct val="100000"/>
                </a:lnSpc>
                <a:defRPr sz="1800">
                  <a:solidFill>
                    <a:srgbClr val="000000"/>
                  </a:solidFill>
                </a:defRPr>
              </a:pPr>
              <a:endParaRPr sz="2800" dirty="0">
                <a:solidFill>
                  <a:srgbClr val="FFFFFF"/>
                </a:solidFill>
                <a:latin typeface="Montserrat Light" charset="0"/>
                <a:ea typeface="Montserrat Light" charset="0"/>
                <a:cs typeface="Montserrat Light" charset="0"/>
                <a:sym typeface="Helvetica Neue Light"/>
              </a:endParaRPr>
            </a:p>
          </p:txBody>
        </p:sp>
        <p:pic>
          <p:nvPicPr>
            <p:cNvPr id="3" name="Graphic 2">
              <a:extLst>
                <a:ext uri="{FF2B5EF4-FFF2-40B4-BE49-F238E27FC236}">
                  <a16:creationId xmlns:a16="http://schemas.microsoft.com/office/drawing/2014/main" id="{FE3164B2-5FF3-7B47-852C-D499CB1DC8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842676" y="6483791"/>
              <a:ext cx="1008000" cy="1008000"/>
            </a:xfrm>
            <a:prstGeom prst="rect">
              <a:avLst/>
            </a:prstGeom>
          </p:spPr>
        </p:pic>
        <p:sp>
          <p:nvSpPr>
            <p:cNvPr id="45" name="TextBox 44">
              <a:extLst>
                <a:ext uri="{FF2B5EF4-FFF2-40B4-BE49-F238E27FC236}">
                  <a16:creationId xmlns:a16="http://schemas.microsoft.com/office/drawing/2014/main" id="{7C446D46-8D46-E748-A3EB-9AE3DED93818}"/>
                </a:ext>
              </a:extLst>
            </p:cNvPr>
            <p:cNvSpPr txBox="1"/>
            <p:nvPr/>
          </p:nvSpPr>
          <p:spPr>
            <a:xfrm>
              <a:off x="20600731" y="10147823"/>
              <a:ext cx="3491890" cy="2308324"/>
            </a:xfrm>
            <a:prstGeom prst="rect">
              <a:avLst/>
            </a:prstGeom>
            <a:noFill/>
          </p:spPr>
          <p:txBody>
            <a:bodyPr wrap="square" rtlCol="0">
              <a:spAutoFit/>
            </a:bodyPr>
            <a:lstStyle/>
            <a:p>
              <a:pPr algn="ctr"/>
              <a:r>
                <a:rPr lang="en-US" sz="2400" dirty="0">
                  <a:latin typeface="Montserrat Light" charset="0"/>
                  <a:ea typeface="Montserrat Light" charset="0"/>
                  <a:cs typeface="Montserrat Light" charset="0"/>
                </a:rPr>
                <a:t>SDP has pushed the data to the regional </a:t>
              </a:r>
              <a:r>
                <a:rPr lang="en-US" sz="2400" dirty="0" err="1">
                  <a:latin typeface="Montserrat Light" charset="0"/>
                  <a:ea typeface="Montserrat Light" charset="0"/>
                  <a:cs typeface="Montserrat Light" charset="0"/>
                </a:rPr>
                <a:t>centres</a:t>
              </a:r>
              <a:r>
                <a:rPr lang="en-US" sz="2400" dirty="0">
                  <a:latin typeface="Montserrat Light" charset="0"/>
                  <a:ea typeface="Montserrat Light" charset="0"/>
                  <a:cs typeface="Montserrat Light" charset="0"/>
                </a:rPr>
                <a:t>, now what? How will users find/peruse their data. How will published results be easily found?</a:t>
              </a:r>
            </a:p>
          </p:txBody>
        </p:sp>
      </p:grpSp>
      <p:grpSp>
        <p:nvGrpSpPr>
          <p:cNvPr id="37" name="Group 36">
            <a:extLst>
              <a:ext uri="{FF2B5EF4-FFF2-40B4-BE49-F238E27FC236}">
                <a16:creationId xmlns:a16="http://schemas.microsoft.com/office/drawing/2014/main" id="{2C43809A-66F5-DF4D-B422-996682E9D0E0}"/>
              </a:ext>
            </a:extLst>
          </p:cNvPr>
          <p:cNvGrpSpPr/>
          <p:nvPr/>
        </p:nvGrpSpPr>
        <p:grpSpPr>
          <a:xfrm>
            <a:off x="0" y="12273003"/>
            <a:ext cx="24377650" cy="1442997"/>
            <a:chOff x="0" y="12273003"/>
            <a:chExt cx="24377650" cy="1442997"/>
          </a:xfrm>
        </p:grpSpPr>
        <p:sp>
          <p:nvSpPr>
            <p:cNvPr id="40" name="Rectangle 39">
              <a:extLst>
                <a:ext uri="{FF2B5EF4-FFF2-40B4-BE49-F238E27FC236}">
                  <a16:creationId xmlns:a16="http://schemas.microsoft.com/office/drawing/2014/main" id="{24FED207-4966-B74B-AB65-B5BCD3CEDA91}"/>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46" name="TextBox 45">
              <a:extLst>
                <a:ext uri="{FF2B5EF4-FFF2-40B4-BE49-F238E27FC236}">
                  <a16:creationId xmlns:a16="http://schemas.microsoft.com/office/drawing/2014/main" id="{26408778-80EB-1E42-97E3-8C89CE9C082A}"/>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47"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1A1DBAFE-75FA-8F48-8EE0-9CC7F9BC23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959E8BEC-D358-9C4D-A420-492EBCAD9F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C18C81AA-552F-0F41-9991-8107677460E0}"/>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spTree>
    <p:extLst>
      <p:ext uri="{BB962C8B-B14F-4D97-AF65-F5344CB8AC3E}">
        <p14:creationId xmlns:p14="http://schemas.microsoft.com/office/powerpoint/2010/main" val="56740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7009" y="1847206"/>
            <a:ext cx="10723631" cy="1107996"/>
          </a:xfrm>
          <a:prstGeom prst="rect">
            <a:avLst/>
          </a:prstGeom>
          <a:noFill/>
        </p:spPr>
        <p:txBody>
          <a:bodyPr wrap="square" rtlCol="0">
            <a:spAutoFit/>
          </a:bodyPr>
          <a:lstStyle/>
          <a:p>
            <a:pPr algn="ctr"/>
            <a:r>
              <a:rPr lang="en-US" sz="6600" spc="600" dirty="0">
                <a:solidFill>
                  <a:schemeClr val="tx2"/>
                </a:solidFill>
                <a:latin typeface="Montserrat" charset="0"/>
                <a:ea typeface="Montserrat" charset="0"/>
                <a:cs typeface="Montserrat" charset="0"/>
              </a:rPr>
              <a:t>CHALLENGES</a:t>
            </a:r>
            <a:endParaRPr lang="en-US" sz="9600" spc="600" dirty="0">
              <a:solidFill>
                <a:schemeClr val="tx2"/>
              </a:solidFill>
              <a:latin typeface="Montserrat" charset="0"/>
              <a:ea typeface="Montserrat" charset="0"/>
              <a:cs typeface="Montserrat" charset="0"/>
            </a:endParaRPr>
          </a:p>
        </p:txBody>
      </p:sp>
      <p:sp>
        <p:nvSpPr>
          <p:cNvPr id="8" name="TextBox 7"/>
          <p:cNvSpPr txBox="1"/>
          <p:nvPr/>
        </p:nvSpPr>
        <p:spPr>
          <a:xfrm>
            <a:off x="9054877" y="3005837"/>
            <a:ext cx="6267894" cy="338554"/>
          </a:xfrm>
          <a:prstGeom prst="rect">
            <a:avLst/>
          </a:prstGeom>
          <a:noFill/>
        </p:spPr>
        <p:txBody>
          <a:bodyPr wrap="square" rtlCol="0">
            <a:spAutoFit/>
          </a:bodyPr>
          <a:lstStyle/>
          <a:p>
            <a:pPr algn="ctr"/>
            <a:r>
              <a:rPr lang="en-US" sz="1600" spc="1200" dirty="0">
                <a:solidFill>
                  <a:schemeClr val="tx2"/>
                </a:solidFill>
                <a:latin typeface="Montserrat" charset="0"/>
                <a:ea typeface="Montserrat" charset="0"/>
                <a:cs typeface="Montserrat" charset="0"/>
              </a:rPr>
              <a:t>(known)</a:t>
            </a:r>
          </a:p>
        </p:txBody>
      </p:sp>
      <p:grpSp>
        <p:nvGrpSpPr>
          <p:cNvPr id="2" name="Group 1"/>
          <p:cNvGrpSpPr/>
          <p:nvPr/>
        </p:nvGrpSpPr>
        <p:grpSpPr>
          <a:xfrm>
            <a:off x="3695892" y="4309397"/>
            <a:ext cx="17072722" cy="1875330"/>
            <a:chOff x="3276792" y="4309397"/>
            <a:chExt cx="17072722" cy="1875330"/>
          </a:xfrm>
        </p:grpSpPr>
        <p:sp>
          <p:nvSpPr>
            <p:cNvPr id="9" name="TextBox 8"/>
            <p:cNvSpPr txBox="1"/>
            <p:nvPr/>
          </p:nvSpPr>
          <p:spPr>
            <a:xfrm>
              <a:off x="4103022" y="5041657"/>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Diversity in data volumes, data formats, number of files, necessary structuring of data, access, what sort of secondary data products are generated. Regional centers must adhere to the data policies as defined by the SKA.  </a:t>
              </a:r>
            </a:p>
          </p:txBody>
        </p:sp>
        <p:sp>
          <p:nvSpPr>
            <p:cNvPr id="6" name="TextBox 5"/>
            <p:cNvSpPr txBox="1"/>
            <p:nvPr/>
          </p:nvSpPr>
          <p:spPr>
            <a:xfrm>
              <a:off x="4103022" y="4309397"/>
              <a:ext cx="10476138"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DIVERSE DATA/NON-HOMOGENEITY OF DATA</a:t>
              </a:r>
              <a:endParaRPr lang="en-US" sz="4800" spc="600" dirty="0">
                <a:solidFill>
                  <a:schemeClr val="tx2"/>
                </a:solidFill>
                <a:latin typeface="Montserrat" charset="0"/>
                <a:ea typeface="Montserrat" charset="0"/>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10" name="Group 9"/>
          <p:cNvGrpSpPr/>
          <p:nvPr/>
        </p:nvGrpSpPr>
        <p:grpSpPr>
          <a:xfrm>
            <a:off x="3695892" y="6858000"/>
            <a:ext cx="17072722" cy="1875330"/>
            <a:chOff x="3276792" y="4309397"/>
            <a:chExt cx="17072722" cy="1875330"/>
          </a:xfrm>
        </p:grpSpPr>
        <p:sp>
          <p:nvSpPr>
            <p:cNvPr id="11" name="TextBox 10"/>
            <p:cNvSpPr txBox="1"/>
            <p:nvPr/>
          </p:nvSpPr>
          <p:spPr>
            <a:xfrm>
              <a:off x="4103022" y="5041657"/>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Data and compute resources will be distributed, with a software stack such that a unified portal is shown to the user. Users will likely by few thousand. </a:t>
              </a:r>
            </a:p>
          </p:txBody>
        </p:sp>
        <p:sp>
          <p:nvSpPr>
            <p:cNvPr id="12" name="TextBox 11"/>
            <p:cNvSpPr txBox="1"/>
            <p:nvPr/>
          </p:nvSpPr>
          <p:spPr>
            <a:xfrm>
              <a:off x="4103022" y="4309397"/>
              <a:ext cx="11092845"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DISTRIBUTED RESOURCES, DISTRIBUTED USERS</a:t>
              </a:r>
              <a:endParaRPr lang="en-US" sz="4800" spc="600" dirty="0">
                <a:solidFill>
                  <a:schemeClr val="tx2"/>
                </a:solidFill>
                <a:latin typeface="Montserrat" charset="0"/>
                <a:ea typeface="Montserrat" charset="0"/>
                <a:cs typeface="Montserrat" charset="0"/>
              </a:endParaRPr>
            </a:p>
          </p:txBody>
        </p:sp>
        <p:sp>
          <p:nvSpPr>
            <p:cNvPr id="13"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14" name="Group 13"/>
          <p:cNvGrpSpPr/>
          <p:nvPr/>
        </p:nvGrpSpPr>
        <p:grpSpPr>
          <a:xfrm>
            <a:off x="3695892" y="9432723"/>
            <a:ext cx="17072722" cy="1875330"/>
            <a:chOff x="3276792" y="4309397"/>
            <a:chExt cx="17072722" cy="1875330"/>
          </a:xfrm>
        </p:grpSpPr>
        <p:sp>
          <p:nvSpPr>
            <p:cNvPr id="15" name="TextBox 14"/>
            <p:cNvSpPr txBox="1"/>
            <p:nvPr/>
          </p:nvSpPr>
          <p:spPr>
            <a:xfrm>
              <a:off x="4103022" y="5041657"/>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SKA Phase 1 Science archive is likely to be 300 PB per year. The regional centers would need to host advanced data products in addition to this. </a:t>
              </a:r>
            </a:p>
          </p:txBody>
        </p:sp>
        <p:sp>
          <p:nvSpPr>
            <p:cNvPr id="16" name="TextBox 15"/>
            <p:cNvSpPr txBox="1"/>
            <p:nvPr/>
          </p:nvSpPr>
          <p:spPr>
            <a:xfrm>
              <a:off x="4103022" y="4309397"/>
              <a:ext cx="3460178"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DATA VOLUME</a:t>
              </a:r>
              <a:endParaRPr lang="en-US" sz="4800" spc="600" dirty="0">
                <a:solidFill>
                  <a:schemeClr val="tx2"/>
                </a:solidFill>
                <a:latin typeface="Montserrat" charset="0"/>
                <a:ea typeface="Montserrat" charset="0"/>
                <a:cs typeface="Montserrat" charset="0"/>
              </a:endParaRPr>
            </a:p>
          </p:txBody>
        </p:sp>
        <p:sp>
          <p:nvSpPr>
            <p:cNvPr id="1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D911D8C-302D-6041-96C8-854279B7C817}"/>
                  </a:ext>
                </a:extLst>
              </p14:cNvPr>
              <p14:cNvContentPartPr/>
              <p14:nvPr/>
            </p14:nvContentPartPr>
            <p14:xfrm>
              <a:off x="16543801" y="12941257"/>
              <a:ext cx="62280" cy="65880"/>
            </p14:xfrm>
          </p:contentPart>
        </mc:Choice>
        <mc:Fallback xmlns="">
          <p:pic>
            <p:nvPicPr>
              <p:cNvPr id="4" name="Ink 3">
                <a:extLst>
                  <a:ext uri="{FF2B5EF4-FFF2-40B4-BE49-F238E27FC236}">
                    <a16:creationId xmlns:a16="http://schemas.microsoft.com/office/drawing/2014/main" id="{AD911D8C-302D-6041-96C8-854279B7C817}"/>
                  </a:ext>
                </a:extLst>
              </p:cNvPr>
              <p:cNvPicPr/>
              <p:nvPr/>
            </p:nvPicPr>
            <p:blipFill>
              <a:blip r:embed="rId6"/>
              <a:stretch>
                <a:fillRect/>
              </a:stretch>
            </p:blipFill>
            <p:spPr>
              <a:xfrm>
                <a:off x="16528681" y="12925777"/>
                <a:ext cx="92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FD9543B3-DDC1-E44B-A64B-2F378BF067E6}"/>
                  </a:ext>
                </a:extLst>
              </p14:cNvPr>
              <p14:cNvContentPartPr/>
              <p14:nvPr/>
            </p14:nvContentPartPr>
            <p14:xfrm>
              <a:off x="16220521" y="12789697"/>
              <a:ext cx="106920" cy="46800"/>
            </p14:xfrm>
          </p:contentPart>
        </mc:Choice>
        <mc:Fallback xmlns="">
          <p:pic>
            <p:nvPicPr>
              <p:cNvPr id="23" name="Ink 22">
                <a:extLst>
                  <a:ext uri="{FF2B5EF4-FFF2-40B4-BE49-F238E27FC236}">
                    <a16:creationId xmlns:a16="http://schemas.microsoft.com/office/drawing/2014/main" id="{FD9543B3-DDC1-E44B-A64B-2F378BF067E6}"/>
                  </a:ext>
                </a:extLst>
              </p:cNvPr>
              <p:cNvPicPr/>
              <p:nvPr/>
            </p:nvPicPr>
            <p:blipFill>
              <a:blip r:embed="rId8"/>
              <a:stretch>
                <a:fillRect/>
              </a:stretch>
            </p:blipFill>
            <p:spPr>
              <a:xfrm>
                <a:off x="16205041" y="12774577"/>
                <a:ext cx="137520" cy="77400"/>
              </a:xfrm>
              <a:prstGeom prst="rect">
                <a:avLst/>
              </a:prstGeom>
            </p:spPr>
          </p:pic>
        </mc:Fallback>
      </mc:AlternateContent>
      <p:grpSp>
        <p:nvGrpSpPr>
          <p:cNvPr id="24" name="Group 23">
            <a:extLst>
              <a:ext uri="{FF2B5EF4-FFF2-40B4-BE49-F238E27FC236}">
                <a16:creationId xmlns:a16="http://schemas.microsoft.com/office/drawing/2014/main" id="{B47F1726-0C9B-6240-8CD9-ADDDEFCACA8D}"/>
              </a:ext>
            </a:extLst>
          </p:cNvPr>
          <p:cNvGrpSpPr/>
          <p:nvPr/>
        </p:nvGrpSpPr>
        <p:grpSpPr>
          <a:xfrm>
            <a:off x="0" y="12273003"/>
            <a:ext cx="24377650" cy="1442997"/>
            <a:chOff x="0" y="12273003"/>
            <a:chExt cx="24377650" cy="1442997"/>
          </a:xfrm>
        </p:grpSpPr>
        <p:sp>
          <p:nvSpPr>
            <p:cNvPr id="25" name="Rectangle 24">
              <a:extLst>
                <a:ext uri="{FF2B5EF4-FFF2-40B4-BE49-F238E27FC236}">
                  <a16:creationId xmlns:a16="http://schemas.microsoft.com/office/drawing/2014/main" id="{ECFEB6FD-8EC4-7F4C-8F94-88CF845701E1}"/>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26" name="TextBox 25">
              <a:extLst>
                <a:ext uri="{FF2B5EF4-FFF2-40B4-BE49-F238E27FC236}">
                  <a16:creationId xmlns:a16="http://schemas.microsoft.com/office/drawing/2014/main" id="{367E7A18-ACB7-C546-81CB-3026E1E95D6E}"/>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27"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51379E04-6F07-2841-8624-7DACEBFA85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97323387-DA74-B642-95C8-5DA54E13E8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F385FD87-25D7-0041-BEF7-789858B7A634}"/>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sp>
        <p:nvSpPr>
          <p:cNvPr id="30" name="Rounded Rectangle 29">
            <a:extLst>
              <a:ext uri="{FF2B5EF4-FFF2-40B4-BE49-F238E27FC236}">
                <a16:creationId xmlns:a16="http://schemas.microsoft.com/office/drawing/2014/main" id="{240D88BB-B39A-9142-BC22-CD4236C76CD3}"/>
              </a:ext>
            </a:extLst>
          </p:cNvPr>
          <p:cNvSpPr/>
          <p:nvPr/>
        </p:nvSpPr>
        <p:spPr>
          <a:xfrm>
            <a:off x="2740024" y="3941641"/>
            <a:ext cx="18897600" cy="798021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DEVELOPING TRUST IN THE USER COMMUNITY TOWARDS THE SYSTEM</a:t>
            </a:r>
          </a:p>
        </p:txBody>
      </p:sp>
    </p:spTree>
    <p:extLst>
      <p:ext uri="{BB962C8B-B14F-4D97-AF65-F5344CB8AC3E}">
        <p14:creationId xmlns:p14="http://schemas.microsoft.com/office/powerpoint/2010/main" val="20912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7009" y="1389600"/>
            <a:ext cx="10723631" cy="1107996"/>
          </a:xfrm>
          <a:prstGeom prst="rect">
            <a:avLst/>
          </a:prstGeom>
          <a:noFill/>
        </p:spPr>
        <p:txBody>
          <a:bodyPr wrap="square" rtlCol="0">
            <a:spAutoFit/>
          </a:bodyPr>
          <a:lstStyle/>
          <a:p>
            <a:pPr algn="ctr"/>
            <a:r>
              <a:rPr lang="en-US" sz="6600" spc="600" dirty="0">
                <a:solidFill>
                  <a:schemeClr val="tx2"/>
                </a:solidFill>
                <a:latin typeface="Montserrat" charset="0"/>
                <a:ea typeface="Montserrat" charset="0"/>
                <a:cs typeface="Montserrat" charset="0"/>
              </a:rPr>
              <a:t>TYPICAL USE CASES</a:t>
            </a:r>
            <a:endParaRPr lang="en-US" sz="9600" spc="600" dirty="0">
              <a:solidFill>
                <a:schemeClr val="tx2"/>
              </a:solidFill>
              <a:latin typeface="Montserrat" charset="0"/>
              <a:ea typeface="Montserrat" charset="0"/>
              <a:cs typeface="Montserrat" charset="0"/>
            </a:endParaRPr>
          </a:p>
        </p:txBody>
      </p:sp>
      <p:grpSp>
        <p:nvGrpSpPr>
          <p:cNvPr id="2" name="Group 1"/>
          <p:cNvGrpSpPr/>
          <p:nvPr/>
        </p:nvGrpSpPr>
        <p:grpSpPr>
          <a:xfrm>
            <a:off x="3859155" y="4760570"/>
            <a:ext cx="17072722" cy="1715380"/>
            <a:chOff x="3276792" y="4309397"/>
            <a:chExt cx="17072722" cy="1715380"/>
          </a:xfrm>
        </p:grpSpPr>
        <p:sp>
          <p:nvSpPr>
            <p:cNvPr id="9" name="TextBox 8"/>
            <p:cNvSpPr txBox="1"/>
            <p:nvPr/>
          </p:nvSpPr>
          <p:spPr>
            <a:xfrm>
              <a:off x="4103022" y="4881707"/>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Single core, Low memory jobs that produce outputs of the order few 10s of GB. Simulating test vectors single core, 30-40 GB RAM, produces outputs with similar size</a:t>
              </a:r>
            </a:p>
          </p:txBody>
        </p:sp>
        <p:sp>
          <p:nvSpPr>
            <p:cNvPr id="6" name="TextBox 5"/>
            <p:cNvSpPr txBox="1"/>
            <p:nvPr/>
          </p:nvSpPr>
          <p:spPr>
            <a:xfrm>
              <a:off x="4103022" y="4309397"/>
              <a:ext cx="11947310"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PULSAR RE-FOLDING (GENERATING TEST VECTORS)</a:t>
              </a:r>
              <a:endParaRPr lang="en-US" sz="4800" spc="600" dirty="0">
                <a:solidFill>
                  <a:schemeClr val="tx2"/>
                </a:solidFill>
                <a:latin typeface="Montserrat" charset="0"/>
                <a:ea typeface="Montserrat" charset="0"/>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10" name="Group 9"/>
          <p:cNvGrpSpPr/>
          <p:nvPr/>
        </p:nvGrpSpPr>
        <p:grpSpPr>
          <a:xfrm>
            <a:off x="3848292" y="8296855"/>
            <a:ext cx="17083585" cy="1557942"/>
            <a:chOff x="3276792" y="4309397"/>
            <a:chExt cx="17083585" cy="1557942"/>
          </a:xfrm>
        </p:grpSpPr>
        <p:sp>
          <p:nvSpPr>
            <p:cNvPr id="11" name="TextBox 10"/>
            <p:cNvSpPr txBox="1"/>
            <p:nvPr/>
          </p:nvSpPr>
          <p:spPr>
            <a:xfrm>
              <a:off x="4113885" y="4724269"/>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Convolutional Neural Network to detect and classify large number of galaxies found in an image (GPU required for training)</a:t>
              </a:r>
            </a:p>
            <a:p>
              <a:pPr algn="just">
                <a:lnSpc>
                  <a:spcPct val="150000"/>
                </a:lnSpc>
              </a:pPr>
              <a:r>
                <a:rPr lang="en-US" sz="2400" dirty="0">
                  <a:latin typeface="Montserrat Light" charset="0"/>
                  <a:ea typeface="Montserrat Light" charset="0"/>
                  <a:cs typeface="Montserrat Light" charset="0"/>
                </a:rPr>
                <a:t>Random Forest classification for multi-wavelength photometry and finding new sources</a:t>
              </a:r>
            </a:p>
          </p:txBody>
        </p:sp>
        <p:sp>
          <p:nvSpPr>
            <p:cNvPr id="12" name="TextBox 11"/>
            <p:cNvSpPr txBox="1"/>
            <p:nvPr/>
          </p:nvSpPr>
          <p:spPr>
            <a:xfrm>
              <a:off x="4103022" y="4309397"/>
              <a:ext cx="4861203"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MACHINE LEARNING</a:t>
              </a:r>
              <a:endParaRPr lang="en-US" sz="4800" spc="600" dirty="0">
                <a:solidFill>
                  <a:schemeClr val="tx2"/>
                </a:solidFill>
                <a:latin typeface="Montserrat" charset="0"/>
                <a:ea typeface="Montserrat" charset="0"/>
                <a:cs typeface="Montserrat" charset="0"/>
              </a:endParaRPr>
            </a:p>
          </p:txBody>
        </p:sp>
        <p:sp>
          <p:nvSpPr>
            <p:cNvPr id="13"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D911D8C-302D-6041-96C8-854279B7C817}"/>
                  </a:ext>
                </a:extLst>
              </p14:cNvPr>
              <p14:cNvContentPartPr/>
              <p14:nvPr/>
            </p14:nvContentPartPr>
            <p14:xfrm>
              <a:off x="16543801" y="12941257"/>
              <a:ext cx="62280" cy="65880"/>
            </p14:xfrm>
          </p:contentPart>
        </mc:Choice>
        <mc:Fallback xmlns="">
          <p:pic>
            <p:nvPicPr>
              <p:cNvPr id="4" name="Ink 3">
                <a:extLst>
                  <a:ext uri="{FF2B5EF4-FFF2-40B4-BE49-F238E27FC236}">
                    <a16:creationId xmlns:a16="http://schemas.microsoft.com/office/drawing/2014/main" id="{AD911D8C-302D-6041-96C8-854279B7C817}"/>
                  </a:ext>
                </a:extLst>
              </p:cNvPr>
              <p:cNvPicPr/>
              <p:nvPr/>
            </p:nvPicPr>
            <p:blipFill>
              <a:blip r:embed="rId6"/>
              <a:stretch>
                <a:fillRect/>
              </a:stretch>
            </p:blipFill>
            <p:spPr>
              <a:xfrm>
                <a:off x="16528681" y="12925777"/>
                <a:ext cx="92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FD9543B3-DDC1-E44B-A64B-2F378BF067E6}"/>
                  </a:ext>
                </a:extLst>
              </p14:cNvPr>
              <p14:cNvContentPartPr/>
              <p14:nvPr/>
            </p14:nvContentPartPr>
            <p14:xfrm>
              <a:off x="16220521" y="12789697"/>
              <a:ext cx="106920" cy="46800"/>
            </p14:xfrm>
          </p:contentPart>
        </mc:Choice>
        <mc:Fallback xmlns="">
          <p:pic>
            <p:nvPicPr>
              <p:cNvPr id="23" name="Ink 22">
                <a:extLst>
                  <a:ext uri="{FF2B5EF4-FFF2-40B4-BE49-F238E27FC236}">
                    <a16:creationId xmlns:a16="http://schemas.microsoft.com/office/drawing/2014/main" id="{FD9543B3-DDC1-E44B-A64B-2F378BF067E6}"/>
                  </a:ext>
                </a:extLst>
              </p:cNvPr>
              <p:cNvPicPr/>
              <p:nvPr/>
            </p:nvPicPr>
            <p:blipFill>
              <a:blip r:embed="rId8"/>
              <a:stretch>
                <a:fillRect/>
              </a:stretch>
            </p:blipFill>
            <p:spPr>
              <a:xfrm>
                <a:off x="16205041" y="12774577"/>
                <a:ext cx="137520" cy="77400"/>
              </a:xfrm>
              <a:prstGeom prst="rect">
                <a:avLst/>
              </a:prstGeom>
            </p:spPr>
          </p:pic>
        </mc:Fallback>
      </mc:AlternateContent>
      <p:grpSp>
        <p:nvGrpSpPr>
          <p:cNvPr id="24" name="Group 23">
            <a:extLst>
              <a:ext uri="{FF2B5EF4-FFF2-40B4-BE49-F238E27FC236}">
                <a16:creationId xmlns:a16="http://schemas.microsoft.com/office/drawing/2014/main" id="{06B6B9C0-9824-2C4C-9375-DF1710F978E1}"/>
              </a:ext>
            </a:extLst>
          </p:cNvPr>
          <p:cNvGrpSpPr/>
          <p:nvPr/>
        </p:nvGrpSpPr>
        <p:grpSpPr>
          <a:xfrm>
            <a:off x="3848292" y="6805102"/>
            <a:ext cx="17072722" cy="1162601"/>
            <a:chOff x="3276792" y="4309397"/>
            <a:chExt cx="17072722" cy="1162601"/>
          </a:xfrm>
        </p:grpSpPr>
        <p:sp>
          <p:nvSpPr>
            <p:cNvPr id="25" name="TextBox 24">
              <a:extLst>
                <a:ext uri="{FF2B5EF4-FFF2-40B4-BE49-F238E27FC236}">
                  <a16:creationId xmlns:a16="http://schemas.microsoft.com/office/drawing/2014/main" id="{8A38A8CB-52E0-3D43-B7B9-8DA20AFBB5BE}"/>
                </a:ext>
              </a:extLst>
            </p:cNvPr>
            <p:cNvSpPr txBox="1"/>
            <p:nvPr/>
          </p:nvSpPr>
          <p:spPr>
            <a:xfrm>
              <a:off x="4103022" y="4882926"/>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Highly computationally intensive, memory intensive due to nature of algorithm</a:t>
              </a:r>
            </a:p>
          </p:txBody>
        </p:sp>
        <p:sp>
          <p:nvSpPr>
            <p:cNvPr id="26" name="TextBox 25">
              <a:extLst>
                <a:ext uri="{FF2B5EF4-FFF2-40B4-BE49-F238E27FC236}">
                  <a16:creationId xmlns:a16="http://schemas.microsoft.com/office/drawing/2014/main" id="{EC3540D5-A5CC-754D-A24C-E37F8DD34667}"/>
                </a:ext>
              </a:extLst>
            </p:cNvPr>
            <p:cNvSpPr txBox="1"/>
            <p:nvPr/>
          </p:nvSpPr>
          <p:spPr>
            <a:xfrm>
              <a:off x="4103022" y="4309397"/>
              <a:ext cx="7400359"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IMAGING OF CALIBRATED DATA</a:t>
              </a:r>
              <a:endParaRPr lang="en-US" sz="4800" spc="600" dirty="0">
                <a:solidFill>
                  <a:schemeClr val="tx2"/>
                </a:solidFill>
                <a:latin typeface="Montserrat" charset="0"/>
                <a:ea typeface="Montserrat" charset="0"/>
                <a:cs typeface="Montserrat" charset="0"/>
              </a:endParaRPr>
            </a:p>
          </p:txBody>
        </p:sp>
        <p:sp>
          <p:nvSpPr>
            <p:cNvPr id="27" name="Shape 2906">
              <a:extLst>
                <a:ext uri="{FF2B5EF4-FFF2-40B4-BE49-F238E27FC236}">
                  <a16:creationId xmlns:a16="http://schemas.microsoft.com/office/drawing/2014/main" id="{F538A686-938B-5D4A-AF4E-B12099ABF183}"/>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28" name="Group 27">
            <a:extLst>
              <a:ext uri="{FF2B5EF4-FFF2-40B4-BE49-F238E27FC236}">
                <a16:creationId xmlns:a16="http://schemas.microsoft.com/office/drawing/2014/main" id="{CBF0CF06-59E4-024B-A851-FAFCB9477B4D}"/>
              </a:ext>
            </a:extLst>
          </p:cNvPr>
          <p:cNvGrpSpPr/>
          <p:nvPr/>
        </p:nvGrpSpPr>
        <p:grpSpPr>
          <a:xfrm>
            <a:off x="3848292" y="2755942"/>
            <a:ext cx="17072722" cy="1675476"/>
            <a:chOff x="3276792" y="4309397"/>
            <a:chExt cx="17072722" cy="1675476"/>
          </a:xfrm>
        </p:grpSpPr>
        <p:sp>
          <p:nvSpPr>
            <p:cNvPr id="29" name="TextBox 28">
              <a:extLst>
                <a:ext uri="{FF2B5EF4-FFF2-40B4-BE49-F238E27FC236}">
                  <a16:creationId xmlns:a16="http://schemas.microsoft.com/office/drawing/2014/main" id="{2F7BE1F9-C879-DA49-ACCB-40065D00C689}"/>
                </a:ext>
              </a:extLst>
            </p:cNvPr>
            <p:cNvSpPr txBox="1"/>
            <p:nvPr/>
          </p:nvSpPr>
          <p:spPr>
            <a:xfrm>
              <a:off x="4103022" y="4841803"/>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Direction independent calibration is a multi stage process with alternate parallel and aggregation steps. Input data ~ 3-4 TB reduced to 500 – 700 GB. Direction dependent calibration is a lot more computationally/memory intense , ~256 GB RAM</a:t>
              </a:r>
            </a:p>
          </p:txBody>
        </p:sp>
        <p:sp>
          <p:nvSpPr>
            <p:cNvPr id="30" name="TextBox 29">
              <a:extLst>
                <a:ext uri="{FF2B5EF4-FFF2-40B4-BE49-F238E27FC236}">
                  <a16:creationId xmlns:a16="http://schemas.microsoft.com/office/drawing/2014/main" id="{01701427-7404-2544-90BD-39AE3060DA86}"/>
                </a:ext>
              </a:extLst>
            </p:cNvPr>
            <p:cNvSpPr txBox="1"/>
            <p:nvPr/>
          </p:nvSpPr>
          <p:spPr>
            <a:xfrm>
              <a:off x="4103022" y="4309397"/>
              <a:ext cx="6197915"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CALIBRATION OF UV DATA</a:t>
              </a:r>
              <a:endParaRPr lang="en-US" sz="4800" spc="600" dirty="0">
                <a:solidFill>
                  <a:schemeClr val="tx2"/>
                </a:solidFill>
                <a:latin typeface="Montserrat" charset="0"/>
                <a:ea typeface="Montserrat" charset="0"/>
                <a:cs typeface="Montserrat" charset="0"/>
              </a:endParaRPr>
            </a:p>
          </p:txBody>
        </p:sp>
        <p:sp>
          <p:nvSpPr>
            <p:cNvPr id="31" name="Shape 2906">
              <a:extLst>
                <a:ext uri="{FF2B5EF4-FFF2-40B4-BE49-F238E27FC236}">
                  <a16:creationId xmlns:a16="http://schemas.microsoft.com/office/drawing/2014/main" id="{53890891-9AB2-DB4F-8368-1F9F3AC8F891}"/>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32" name="Group 31">
            <a:extLst>
              <a:ext uri="{FF2B5EF4-FFF2-40B4-BE49-F238E27FC236}">
                <a16:creationId xmlns:a16="http://schemas.microsoft.com/office/drawing/2014/main" id="{1C1FC488-1716-CD44-8197-D8AE673DB2ED}"/>
              </a:ext>
            </a:extLst>
          </p:cNvPr>
          <p:cNvGrpSpPr/>
          <p:nvPr/>
        </p:nvGrpSpPr>
        <p:grpSpPr>
          <a:xfrm>
            <a:off x="3848292" y="10183948"/>
            <a:ext cx="17072722" cy="2158447"/>
            <a:chOff x="3276792" y="4309397"/>
            <a:chExt cx="17072722" cy="2158447"/>
          </a:xfrm>
        </p:grpSpPr>
        <p:sp>
          <p:nvSpPr>
            <p:cNvPr id="33" name="TextBox 32">
              <a:extLst>
                <a:ext uri="{FF2B5EF4-FFF2-40B4-BE49-F238E27FC236}">
                  <a16:creationId xmlns:a16="http://schemas.microsoft.com/office/drawing/2014/main" id="{6FAB5B94-2630-274D-AFDA-69C33B3DC79E}"/>
                </a:ext>
              </a:extLst>
            </p:cNvPr>
            <p:cNvSpPr txBox="1"/>
            <p:nvPr/>
          </p:nvSpPr>
          <p:spPr>
            <a:xfrm>
              <a:off x="4103022" y="4770776"/>
              <a:ext cx="16246492" cy="1697068"/>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These will vary from few GB per observation to several hundred. And data archives over time vary from few hundred GB to few hundred PB (from experiment to experiment). Users consuming data will also be generating secondary data which may not be smaller than raw data</a:t>
              </a:r>
            </a:p>
          </p:txBody>
        </p:sp>
        <p:sp>
          <p:nvSpPr>
            <p:cNvPr id="34" name="TextBox 33">
              <a:extLst>
                <a:ext uri="{FF2B5EF4-FFF2-40B4-BE49-F238E27FC236}">
                  <a16:creationId xmlns:a16="http://schemas.microsoft.com/office/drawing/2014/main" id="{FC3B69F6-AA72-9A43-8173-2BEBC848C6B6}"/>
                </a:ext>
              </a:extLst>
            </p:cNvPr>
            <p:cNvSpPr txBox="1"/>
            <p:nvPr/>
          </p:nvSpPr>
          <p:spPr>
            <a:xfrm>
              <a:off x="4103022" y="4309397"/>
              <a:ext cx="3964099"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DATA PRODUCTS</a:t>
              </a:r>
              <a:endParaRPr lang="en-US" sz="4800" spc="600" dirty="0">
                <a:solidFill>
                  <a:schemeClr val="tx2"/>
                </a:solidFill>
                <a:latin typeface="Montserrat" charset="0"/>
                <a:ea typeface="Montserrat" charset="0"/>
                <a:cs typeface="Montserrat" charset="0"/>
              </a:endParaRPr>
            </a:p>
          </p:txBody>
        </p:sp>
        <p:sp>
          <p:nvSpPr>
            <p:cNvPr id="35" name="Shape 2906">
              <a:extLst>
                <a:ext uri="{FF2B5EF4-FFF2-40B4-BE49-F238E27FC236}">
                  <a16:creationId xmlns:a16="http://schemas.microsoft.com/office/drawing/2014/main" id="{E576DECD-F62A-2649-9ECF-DA843A686704}"/>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36" name="Group 35">
            <a:extLst>
              <a:ext uri="{FF2B5EF4-FFF2-40B4-BE49-F238E27FC236}">
                <a16:creationId xmlns:a16="http://schemas.microsoft.com/office/drawing/2014/main" id="{F5AA0415-2D26-9A44-8C0D-623006CF836C}"/>
              </a:ext>
            </a:extLst>
          </p:cNvPr>
          <p:cNvGrpSpPr/>
          <p:nvPr/>
        </p:nvGrpSpPr>
        <p:grpSpPr>
          <a:xfrm>
            <a:off x="0" y="12273003"/>
            <a:ext cx="24377650" cy="1442997"/>
            <a:chOff x="0" y="12273003"/>
            <a:chExt cx="24377650" cy="1442997"/>
          </a:xfrm>
        </p:grpSpPr>
        <p:sp>
          <p:nvSpPr>
            <p:cNvPr id="37" name="Rectangle 36">
              <a:extLst>
                <a:ext uri="{FF2B5EF4-FFF2-40B4-BE49-F238E27FC236}">
                  <a16:creationId xmlns:a16="http://schemas.microsoft.com/office/drawing/2014/main" id="{DE1F1CE0-03DB-CC4E-B4EB-94D044273380}"/>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38" name="TextBox 37">
              <a:extLst>
                <a:ext uri="{FF2B5EF4-FFF2-40B4-BE49-F238E27FC236}">
                  <a16:creationId xmlns:a16="http://schemas.microsoft.com/office/drawing/2014/main" id="{89B8EC46-8C91-7741-89DA-DDC61169EB0A}"/>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39"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E2CB5A9A-E7D1-ED4E-8B6E-142DFF8484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8C3F8839-BDAA-1145-B617-399BE1A766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F366126-E2E1-D848-A3BB-54FE5B8418D2}"/>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spTree>
    <p:extLst>
      <p:ext uri="{BB962C8B-B14F-4D97-AF65-F5344CB8AC3E}">
        <p14:creationId xmlns:p14="http://schemas.microsoft.com/office/powerpoint/2010/main" val="3076104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658646" y="1390006"/>
            <a:ext cx="13089481" cy="1107996"/>
          </a:xfrm>
          <a:prstGeom prst="rect">
            <a:avLst/>
          </a:prstGeom>
          <a:noFill/>
        </p:spPr>
        <p:txBody>
          <a:bodyPr wrap="none" rtlCol="0">
            <a:spAutoFit/>
          </a:bodyPr>
          <a:lstStyle/>
          <a:p>
            <a:pPr algn="ctr"/>
            <a:r>
              <a:rPr lang="en-GB" sz="6600" spc="600" dirty="0">
                <a:solidFill>
                  <a:schemeClr val="tx2"/>
                </a:solidFill>
                <a:latin typeface="Montserrat" charset="0"/>
                <a:ea typeface="Montserrat" charset="0"/>
                <a:cs typeface="Montserrat" charset="0"/>
              </a:rPr>
              <a:t>WHAT WE HAVE TESTED SO FAR</a:t>
            </a:r>
            <a:endParaRPr lang="en-US" sz="9600" spc="600" dirty="0">
              <a:solidFill>
                <a:schemeClr val="tx2"/>
              </a:solidFill>
              <a:latin typeface="Montserrat" charset="0"/>
              <a:ea typeface="Montserrat" charset="0"/>
              <a:cs typeface="Montserrat" charset="0"/>
            </a:endParaRPr>
          </a:p>
        </p:txBody>
      </p:sp>
      <p:sp>
        <p:nvSpPr>
          <p:cNvPr id="23" name="TextBox 22"/>
          <p:cNvSpPr txBox="1"/>
          <p:nvPr/>
        </p:nvSpPr>
        <p:spPr>
          <a:xfrm>
            <a:off x="4866222" y="2619586"/>
            <a:ext cx="14658343" cy="880369"/>
          </a:xfrm>
          <a:prstGeom prst="rect">
            <a:avLst/>
          </a:prstGeom>
          <a:noFill/>
        </p:spPr>
        <p:txBody>
          <a:bodyPr wrap="square" rtlCol="0">
            <a:spAutoFit/>
          </a:bodyPr>
          <a:lstStyle/>
          <a:p>
            <a:pPr algn="ctr">
              <a:lnSpc>
                <a:spcPct val="150000"/>
              </a:lnSpc>
            </a:pPr>
            <a:r>
              <a:rPr lang="en-GB" sz="1800" spc="300" dirty="0">
                <a:latin typeface="Montserrat Light" charset="0"/>
                <a:ea typeface="Montserrat Light" charset="0"/>
                <a:cs typeface="Montserrat Light" charset="0"/>
              </a:rPr>
              <a:t>Data being used is astronomy data from pathfinder instruments although the volumes are not analogous to SKA data volumes</a:t>
            </a:r>
            <a:endParaRPr lang="en-US" sz="1800" spc="300" dirty="0">
              <a:latin typeface="Montserrat Light" charset="0"/>
              <a:ea typeface="Montserrat Light" charset="0"/>
              <a:cs typeface="Montserrat Light" charset="0"/>
            </a:endParaRPr>
          </a:p>
        </p:txBody>
      </p:sp>
      <p:grpSp>
        <p:nvGrpSpPr>
          <p:cNvPr id="30" name="Group 29">
            <a:extLst>
              <a:ext uri="{FF2B5EF4-FFF2-40B4-BE49-F238E27FC236}">
                <a16:creationId xmlns:a16="http://schemas.microsoft.com/office/drawing/2014/main" id="{25C11D74-E053-2440-89A9-C628C98A167A}"/>
              </a:ext>
            </a:extLst>
          </p:cNvPr>
          <p:cNvGrpSpPr/>
          <p:nvPr/>
        </p:nvGrpSpPr>
        <p:grpSpPr>
          <a:xfrm>
            <a:off x="3695892" y="4309397"/>
            <a:ext cx="17072722" cy="1321332"/>
            <a:chOff x="3276792" y="4309397"/>
            <a:chExt cx="17072722" cy="1321332"/>
          </a:xfrm>
        </p:grpSpPr>
        <p:sp>
          <p:nvSpPr>
            <p:cNvPr id="31" name="TextBox 30">
              <a:extLst>
                <a:ext uri="{FF2B5EF4-FFF2-40B4-BE49-F238E27FC236}">
                  <a16:creationId xmlns:a16="http://schemas.microsoft.com/office/drawing/2014/main" id="{5E827E99-F024-CE44-87F1-6E6DBEEEC6A4}"/>
                </a:ext>
              </a:extLst>
            </p:cNvPr>
            <p:cNvSpPr txBox="1"/>
            <p:nvPr/>
          </p:nvSpPr>
          <p:spPr>
            <a:xfrm>
              <a:off x="4103022" y="5041657"/>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Most workflows are set up to run on the grid, we are acquiring more input data to run the same at scale </a:t>
              </a:r>
            </a:p>
          </p:txBody>
        </p:sp>
        <p:sp>
          <p:nvSpPr>
            <p:cNvPr id="32" name="TextBox 31">
              <a:extLst>
                <a:ext uri="{FF2B5EF4-FFF2-40B4-BE49-F238E27FC236}">
                  <a16:creationId xmlns:a16="http://schemas.microsoft.com/office/drawing/2014/main" id="{6C13AFED-5AFA-2E4B-AFF8-0ADBC8CFE774}"/>
                </a:ext>
              </a:extLst>
            </p:cNvPr>
            <p:cNvSpPr txBox="1"/>
            <p:nvPr/>
          </p:nvSpPr>
          <p:spPr>
            <a:xfrm>
              <a:off x="4103022" y="4309397"/>
              <a:ext cx="6357190"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WORKFLOWS ON THE GRID</a:t>
              </a:r>
              <a:endParaRPr lang="en-US" sz="4800" spc="600" dirty="0">
                <a:solidFill>
                  <a:schemeClr val="tx2"/>
                </a:solidFill>
                <a:latin typeface="Montserrat" charset="0"/>
                <a:ea typeface="Montserrat" charset="0"/>
                <a:cs typeface="Montserrat" charset="0"/>
              </a:endParaRPr>
            </a:p>
          </p:txBody>
        </p:sp>
        <p:sp>
          <p:nvSpPr>
            <p:cNvPr id="33" name="Shape 2906">
              <a:extLst>
                <a:ext uri="{FF2B5EF4-FFF2-40B4-BE49-F238E27FC236}">
                  <a16:creationId xmlns:a16="http://schemas.microsoft.com/office/drawing/2014/main" id="{1BF538A1-3688-3240-8C79-D478997B498F}"/>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34" name="Group 33">
            <a:extLst>
              <a:ext uri="{FF2B5EF4-FFF2-40B4-BE49-F238E27FC236}">
                <a16:creationId xmlns:a16="http://schemas.microsoft.com/office/drawing/2014/main" id="{556F1E63-98E6-364F-9A09-C3C2C63E6F96}"/>
              </a:ext>
            </a:extLst>
          </p:cNvPr>
          <p:cNvGrpSpPr/>
          <p:nvPr/>
        </p:nvGrpSpPr>
        <p:grpSpPr>
          <a:xfrm>
            <a:off x="3695892" y="6184453"/>
            <a:ext cx="17072722" cy="1321332"/>
            <a:chOff x="3276792" y="4309397"/>
            <a:chExt cx="17072722" cy="1321332"/>
          </a:xfrm>
        </p:grpSpPr>
        <p:sp>
          <p:nvSpPr>
            <p:cNvPr id="35" name="TextBox 34">
              <a:extLst>
                <a:ext uri="{FF2B5EF4-FFF2-40B4-BE49-F238E27FC236}">
                  <a16:creationId xmlns:a16="http://schemas.microsoft.com/office/drawing/2014/main" id="{5E3CC963-5980-B74D-8600-BAB5AC3655CF}"/>
                </a:ext>
              </a:extLst>
            </p:cNvPr>
            <p:cNvSpPr txBox="1"/>
            <p:nvPr/>
          </p:nvSpPr>
          <p:spPr>
            <a:xfrm>
              <a:off x="4103022" y="5041657"/>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Distributed data management crucial aspect of a regional </a:t>
              </a:r>
              <a:r>
                <a:rPr lang="en-US" sz="2400" dirty="0" err="1">
                  <a:latin typeface="Montserrat Light" charset="0"/>
                  <a:ea typeface="Montserrat Light" charset="0"/>
                  <a:cs typeface="Montserrat Light" charset="0"/>
                </a:rPr>
                <a:t>centre</a:t>
              </a:r>
              <a:r>
                <a:rPr lang="en-US" sz="2400" dirty="0">
                  <a:latin typeface="Montserrat Light" charset="0"/>
                  <a:ea typeface="Montserrat Light" charset="0"/>
                  <a:cs typeface="Montserrat Light" charset="0"/>
                </a:rPr>
                <a:t>. Data moved from SA to UK, </a:t>
              </a:r>
              <a:r>
                <a:rPr lang="en-US" sz="2400" dirty="0" err="1">
                  <a:latin typeface="Montserrat Light" charset="0"/>
                  <a:ea typeface="Montserrat Light" charset="0"/>
                  <a:cs typeface="Montserrat Light" charset="0"/>
                </a:rPr>
                <a:t>ElasticSearch</a:t>
              </a:r>
              <a:r>
                <a:rPr lang="en-US" sz="2400" dirty="0">
                  <a:latin typeface="Montserrat Light" charset="0"/>
                  <a:ea typeface="Montserrat Light" charset="0"/>
                  <a:cs typeface="Montserrat Light" charset="0"/>
                </a:rPr>
                <a:t> integration ongoing.</a:t>
              </a:r>
            </a:p>
          </p:txBody>
        </p:sp>
        <p:sp>
          <p:nvSpPr>
            <p:cNvPr id="36" name="TextBox 35">
              <a:extLst>
                <a:ext uri="{FF2B5EF4-FFF2-40B4-BE49-F238E27FC236}">
                  <a16:creationId xmlns:a16="http://schemas.microsoft.com/office/drawing/2014/main" id="{0CC82EBF-6D83-5742-B87F-7F4354D5CC01}"/>
                </a:ext>
              </a:extLst>
            </p:cNvPr>
            <p:cNvSpPr txBox="1"/>
            <p:nvPr/>
          </p:nvSpPr>
          <p:spPr>
            <a:xfrm>
              <a:off x="4103022" y="4309397"/>
              <a:ext cx="3771738"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RUCIO TESTING</a:t>
              </a:r>
              <a:endParaRPr lang="en-US" sz="4800" spc="600" dirty="0">
                <a:solidFill>
                  <a:schemeClr val="tx2"/>
                </a:solidFill>
                <a:latin typeface="Montserrat" charset="0"/>
                <a:ea typeface="Montserrat" charset="0"/>
                <a:cs typeface="Montserrat" charset="0"/>
              </a:endParaRPr>
            </a:p>
          </p:txBody>
        </p:sp>
        <p:sp>
          <p:nvSpPr>
            <p:cNvPr id="37" name="Shape 2906">
              <a:extLst>
                <a:ext uri="{FF2B5EF4-FFF2-40B4-BE49-F238E27FC236}">
                  <a16:creationId xmlns:a16="http://schemas.microsoft.com/office/drawing/2014/main" id="{BADB0DAD-BBDA-1B42-B35F-9813E148BE00}"/>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38" name="Group 37">
            <a:extLst>
              <a:ext uri="{FF2B5EF4-FFF2-40B4-BE49-F238E27FC236}">
                <a16:creationId xmlns:a16="http://schemas.microsoft.com/office/drawing/2014/main" id="{40702E72-3BD9-3048-ABA7-BE7121E3ABA8}"/>
              </a:ext>
            </a:extLst>
          </p:cNvPr>
          <p:cNvGrpSpPr/>
          <p:nvPr/>
        </p:nvGrpSpPr>
        <p:grpSpPr>
          <a:xfrm>
            <a:off x="3695892" y="8059509"/>
            <a:ext cx="17072722" cy="1321332"/>
            <a:chOff x="3276792" y="4309397"/>
            <a:chExt cx="17072722" cy="1321332"/>
          </a:xfrm>
        </p:grpSpPr>
        <p:sp>
          <p:nvSpPr>
            <p:cNvPr id="39" name="TextBox 38">
              <a:extLst>
                <a:ext uri="{FF2B5EF4-FFF2-40B4-BE49-F238E27FC236}">
                  <a16:creationId xmlns:a16="http://schemas.microsoft.com/office/drawing/2014/main" id="{05DE3E50-747C-6848-857E-F2665AE51E1D}"/>
                </a:ext>
              </a:extLst>
            </p:cNvPr>
            <p:cNvSpPr txBox="1"/>
            <p:nvPr/>
          </p:nvSpPr>
          <p:spPr>
            <a:xfrm>
              <a:off x="4103022" y="5041657"/>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Preliminary testing of </a:t>
              </a:r>
              <a:r>
                <a:rPr lang="en-US" sz="2400" dirty="0" err="1">
                  <a:latin typeface="Montserrat Light" charset="0"/>
                  <a:ea typeface="Montserrat Light" charset="0"/>
                  <a:cs typeface="Montserrat Light" charset="0"/>
                </a:rPr>
                <a:t>eMERGE</a:t>
              </a:r>
              <a:r>
                <a:rPr lang="en-US" sz="2400" dirty="0">
                  <a:latin typeface="Montserrat Light" charset="0"/>
                  <a:ea typeface="Montserrat Light" charset="0"/>
                  <a:cs typeface="Montserrat Light" charset="0"/>
                </a:rPr>
                <a:t> use case (representative astronomy imaging use case). Ongoing work for calibration use case</a:t>
              </a:r>
            </a:p>
          </p:txBody>
        </p:sp>
        <p:sp>
          <p:nvSpPr>
            <p:cNvPr id="40" name="TextBox 39">
              <a:extLst>
                <a:ext uri="{FF2B5EF4-FFF2-40B4-BE49-F238E27FC236}">
                  <a16:creationId xmlns:a16="http://schemas.microsoft.com/office/drawing/2014/main" id="{2682B9FE-7959-F944-BC0D-ACF583DB758F}"/>
                </a:ext>
              </a:extLst>
            </p:cNvPr>
            <p:cNvSpPr txBox="1"/>
            <p:nvPr/>
          </p:nvSpPr>
          <p:spPr>
            <a:xfrm>
              <a:off x="4103022" y="4309397"/>
              <a:ext cx="3714222" cy="584775"/>
            </a:xfrm>
            <a:prstGeom prst="rect">
              <a:avLst/>
            </a:prstGeom>
            <a:noFill/>
          </p:spPr>
          <p:txBody>
            <a:bodyPr wrap="none" rtlCol="0">
              <a:spAutoFit/>
            </a:bodyPr>
            <a:lstStyle/>
            <a:p>
              <a:r>
                <a:rPr lang="en-US" sz="3200" spc="600" dirty="0" err="1">
                  <a:solidFill>
                    <a:schemeClr val="tx2"/>
                  </a:solidFill>
                  <a:latin typeface="Montserrat" charset="0"/>
                  <a:ea typeface="Montserrat" charset="0"/>
                  <a:cs typeface="Montserrat" charset="0"/>
                </a:rPr>
                <a:t>DiRAC</a:t>
              </a:r>
              <a:r>
                <a:rPr lang="en-US" sz="3200" spc="600" dirty="0">
                  <a:solidFill>
                    <a:schemeClr val="tx2"/>
                  </a:solidFill>
                  <a:latin typeface="Montserrat" charset="0"/>
                  <a:ea typeface="Montserrat" charset="0"/>
                  <a:cs typeface="Montserrat" charset="0"/>
                </a:rPr>
                <a:t> TESTING</a:t>
              </a:r>
              <a:endParaRPr lang="en-US" sz="4800" spc="600" dirty="0">
                <a:solidFill>
                  <a:schemeClr val="tx2"/>
                </a:solidFill>
                <a:latin typeface="Montserrat" charset="0"/>
                <a:ea typeface="Montserrat" charset="0"/>
                <a:cs typeface="Montserrat" charset="0"/>
              </a:endParaRPr>
            </a:p>
          </p:txBody>
        </p:sp>
        <p:sp>
          <p:nvSpPr>
            <p:cNvPr id="41" name="Shape 2906">
              <a:extLst>
                <a:ext uri="{FF2B5EF4-FFF2-40B4-BE49-F238E27FC236}">
                  <a16:creationId xmlns:a16="http://schemas.microsoft.com/office/drawing/2014/main" id="{B4BA52B0-1A6E-DB4F-9863-8EBB5EEF1C6E}"/>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42" name="Group 41">
            <a:extLst>
              <a:ext uri="{FF2B5EF4-FFF2-40B4-BE49-F238E27FC236}">
                <a16:creationId xmlns:a16="http://schemas.microsoft.com/office/drawing/2014/main" id="{8BE01DA3-8B2F-564C-B28B-CDE5EF060B0F}"/>
              </a:ext>
            </a:extLst>
          </p:cNvPr>
          <p:cNvGrpSpPr/>
          <p:nvPr/>
        </p:nvGrpSpPr>
        <p:grpSpPr>
          <a:xfrm>
            <a:off x="3695892" y="9934564"/>
            <a:ext cx="17072722" cy="1321332"/>
            <a:chOff x="3276792" y="4309397"/>
            <a:chExt cx="17072722" cy="1321332"/>
          </a:xfrm>
        </p:grpSpPr>
        <p:sp>
          <p:nvSpPr>
            <p:cNvPr id="43" name="TextBox 42">
              <a:extLst>
                <a:ext uri="{FF2B5EF4-FFF2-40B4-BE49-F238E27FC236}">
                  <a16:creationId xmlns:a16="http://schemas.microsoft.com/office/drawing/2014/main" id="{17DC6209-D309-EC42-A4B4-F351479727BD}"/>
                </a:ext>
              </a:extLst>
            </p:cNvPr>
            <p:cNvSpPr txBox="1"/>
            <p:nvPr/>
          </p:nvSpPr>
          <p:spPr>
            <a:xfrm>
              <a:off x="4103022" y="5041657"/>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Instances set up for AENEAS and </a:t>
              </a:r>
              <a:r>
                <a:rPr lang="en-US" sz="2400" dirty="0" err="1">
                  <a:latin typeface="Montserrat Light" charset="0"/>
                  <a:ea typeface="Montserrat Light" charset="0"/>
                  <a:cs typeface="Montserrat Light" charset="0"/>
                </a:rPr>
                <a:t>eMERLIN</a:t>
              </a:r>
              <a:r>
                <a:rPr lang="en-US" sz="2400" dirty="0">
                  <a:latin typeface="Montserrat Light" charset="0"/>
                  <a:ea typeface="Montserrat Light" charset="0"/>
                  <a:cs typeface="Montserrat Light" charset="0"/>
                </a:rPr>
                <a:t> projects. AENEAS instances set up with required tools for particular use cases.</a:t>
              </a:r>
            </a:p>
          </p:txBody>
        </p:sp>
        <p:sp>
          <p:nvSpPr>
            <p:cNvPr id="44" name="TextBox 43">
              <a:extLst>
                <a:ext uri="{FF2B5EF4-FFF2-40B4-BE49-F238E27FC236}">
                  <a16:creationId xmlns:a16="http://schemas.microsoft.com/office/drawing/2014/main" id="{4C35E46F-718F-7046-8B36-758C4260837A}"/>
                </a:ext>
              </a:extLst>
            </p:cNvPr>
            <p:cNvSpPr txBox="1"/>
            <p:nvPr/>
          </p:nvSpPr>
          <p:spPr>
            <a:xfrm>
              <a:off x="4103022" y="4309397"/>
              <a:ext cx="4611134"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OPENSTACK AT RAL</a:t>
              </a:r>
              <a:endParaRPr lang="en-US" sz="4800" spc="600" dirty="0">
                <a:solidFill>
                  <a:schemeClr val="tx2"/>
                </a:solidFill>
                <a:latin typeface="Montserrat" charset="0"/>
                <a:ea typeface="Montserrat" charset="0"/>
                <a:cs typeface="Montserrat" charset="0"/>
              </a:endParaRPr>
            </a:p>
          </p:txBody>
        </p:sp>
        <p:sp>
          <p:nvSpPr>
            <p:cNvPr id="45" name="Shape 2906">
              <a:extLst>
                <a:ext uri="{FF2B5EF4-FFF2-40B4-BE49-F238E27FC236}">
                  <a16:creationId xmlns:a16="http://schemas.microsoft.com/office/drawing/2014/main" id="{E9F7FA65-ACBA-4747-8717-921021DFBEEE}"/>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46" name="Group 45">
            <a:extLst>
              <a:ext uri="{FF2B5EF4-FFF2-40B4-BE49-F238E27FC236}">
                <a16:creationId xmlns:a16="http://schemas.microsoft.com/office/drawing/2014/main" id="{17EFE5DC-36EB-554E-B9D7-DA99DBDE1DA5}"/>
              </a:ext>
            </a:extLst>
          </p:cNvPr>
          <p:cNvGrpSpPr/>
          <p:nvPr/>
        </p:nvGrpSpPr>
        <p:grpSpPr>
          <a:xfrm>
            <a:off x="0" y="12273003"/>
            <a:ext cx="24377650" cy="1442997"/>
            <a:chOff x="0" y="12273003"/>
            <a:chExt cx="24377650" cy="1442997"/>
          </a:xfrm>
        </p:grpSpPr>
        <p:sp>
          <p:nvSpPr>
            <p:cNvPr id="47" name="Rectangle 46">
              <a:extLst>
                <a:ext uri="{FF2B5EF4-FFF2-40B4-BE49-F238E27FC236}">
                  <a16:creationId xmlns:a16="http://schemas.microsoft.com/office/drawing/2014/main" id="{1D55CCBB-2BCF-AD48-8FD7-E25F1CBA5633}"/>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50" name="TextBox 49">
              <a:extLst>
                <a:ext uri="{FF2B5EF4-FFF2-40B4-BE49-F238E27FC236}">
                  <a16:creationId xmlns:a16="http://schemas.microsoft.com/office/drawing/2014/main" id="{6FBC4DD5-D29A-244D-B24D-C8B43187FC95}"/>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51"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B8E548D9-AABF-2443-AFEF-9070E233D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D8202F1A-4607-1845-AA60-14924EADE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9427182-CEE2-DE44-888B-1077549AE597}"/>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spTree>
    <p:extLst>
      <p:ext uri="{BB962C8B-B14F-4D97-AF65-F5344CB8AC3E}">
        <p14:creationId xmlns:p14="http://schemas.microsoft.com/office/powerpoint/2010/main" val="2346445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27009" y="1389600"/>
            <a:ext cx="10723631" cy="1107996"/>
          </a:xfrm>
          <a:prstGeom prst="rect">
            <a:avLst/>
          </a:prstGeom>
          <a:noFill/>
        </p:spPr>
        <p:txBody>
          <a:bodyPr wrap="square" rtlCol="0">
            <a:spAutoFit/>
          </a:bodyPr>
          <a:lstStyle/>
          <a:p>
            <a:pPr algn="ctr"/>
            <a:r>
              <a:rPr lang="en-US" sz="6600" spc="600" dirty="0">
                <a:solidFill>
                  <a:schemeClr val="tx2"/>
                </a:solidFill>
                <a:latin typeface="Montserrat" charset="0"/>
                <a:ea typeface="Montserrat" charset="0"/>
                <a:cs typeface="Montserrat" charset="0"/>
              </a:rPr>
              <a:t>HURDLES</a:t>
            </a:r>
            <a:endParaRPr lang="en-US" sz="9600" spc="600" dirty="0">
              <a:solidFill>
                <a:schemeClr val="tx2"/>
              </a:solidFill>
              <a:latin typeface="Montserrat" charset="0"/>
              <a:ea typeface="Montserrat" charset="0"/>
              <a:cs typeface="Montserrat" charset="0"/>
            </a:endParaRPr>
          </a:p>
        </p:txBody>
      </p:sp>
      <p:sp>
        <p:nvSpPr>
          <p:cNvPr id="8" name="TextBox 7"/>
          <p:cNvSpPr txBox="1"/>
          <p:nvPr/>
        </p:nvSpPr>
        <p:spPr>
          <a:xfrm>
            <a:off x="8989167" y="2450736"/>
            <a:ext cx="6267894" cy="338554"/>
          </a:xfrm>
          <a:prstGeom prst="rect">
            <a:avLst/>
          </a:prstGeom>
          <a:noFill/>
        </p:spPr>
        <p:txBody>
          <a:bodyPr wrap="square" rtlCol="0">
            <a:spAutoFit/>
          </a:bodyPr>
          <a:lstStyle/>
          <a:p>
            <a:pPr algn="ctr"/>
            <a:r>
              <a:rPr lang="en-US" sz="1600" spc="1200" dirty="0">
                <a:solidFill>
                  <a:schemeClr val="tx2"/>
                </a:solidFill>
                <a:latin typeface="Montserrat" charset="0"/>
                <a:ea typeface="Montserrat" charset="0"/>
                <a:cs typeface="Montserrat" charset="0"/>
              </a:rPr>
              <a:t>(so far)</a:t>
            </a:r>
          </a:p>
        </p:txBody>
      </p:sp>
      <p:grpSp>
        <p:nvGrpSpPr>
          <p:cNvPr id="2" name="Group 1"/>
          <p:cNvGrpSpPr/>
          <p:nvPr/>
        </p:nvGrpSpPr>
        <p:grpSpPr>
          <a:xfrm>
            <a:off x="3652463" y="8439481"/>
            <a:ext cx="17072722" cy="1875330"/>
            <a:chOff x="3276792" y="4309397"/>
            <a:chExt cx="17072722" cy="1875330"/>
          </a:xfrm>
        </p:grpSpPr>
        <p:sp>
          <p:nvSpPr>
            <p:cNvPr id="9" name="TextBox 8"/>
            <p:cNvSpPr txBox="1"/>
            <p:nvPr/>
          </p:nvSpPr>
          <p:spPr>
            <a:xfrm>
              <a:off x="4103022" y="5041657"/>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Data models and compute models are simply not all known at the moment, leaving us to consider for all worst-case scenarios. Large variations in the size of data, number files, metadata, volume of secondary data generated, required proximity of the data.  </a:t>
              </a:r>
            </a:p>
          </p:txBody>
        </p:sp>
        <p:sp>
          <p:nvSpPr>
            <p:cNvPr id="6" name="TextBox 5"/>
            <p:cNvSpPr txBox="1"/>
            <p:nvPr/>
          </p:nvSpPr>
          <p:spPr>
            <a:xfrm>
              <a:off x="4103022" y="4309397"/>
              <a:ext cx="15546115"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ASTRONOMY WORKFLOWS ARE DIFFERENT THAN HEP WORKFLOWS</a:t>
              </a:r>
              <a:endParaRPr lang="en-US" sz="4800" spc="600" dirty="0">
                <a:solidFill>
                  <a:schemeClr val="tx2"/>
                </a:solidFill>
                <a:latin typeface="Montserrat" charset="0"/>
                <a:ea typeface="Montserrat" charset="0"/>
                <a:cs typeface="Montserrat" charset="0"/>
              </a:endParaRPr>
            </a:p>
          </p:txBody>
        </p:sp>
        <p:sp>
          <p:nvSpPr>
            <p:cNvPr id="7" name="Shape 2906"/>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AD911D8C-302D-6041-96C8-854279B7C817}"/>
                  </a:ext>
                </a:extLst>
              </p14:cNvPr>
              <p14:cNvContentPartPr/>
              <p14:nvPr/>
            </p14:nvContentPartPr>
            <p14:xfrm>
              <a:off x="16543801" y="12941257"/>
              <a:ext cx="62280" cy="65880"/>
            </p14:xfrm>
          </p:contentPart>
        </mc:Choice>
        <mc:Fallback xmlns="">
          <p:pic>
            <p:nvPicPr>
              <p:cNvPr id="4" name="Ink 3">
                <a:extLst>
                  <a:ext uri="{FF2B5EF4-FFF2-40B4-BE49-F238E27FC236}">
                    <a16:creationId xmlns:a16="http://schemas.microsoft.com/office/drawing/2014/main" id="{AD911D8C-302D-6041-96C8-854279B7C817}"/>
                  </a:ext>
                </a:extLst>
              </p:cNvPr>
              <p:cNvPicPr/>
              <p:nvPr/>
            </p:nvPicPr>
            <p:blipFill>
              <a:blip r:embed="rId6"/>
              <a:stretch>
                <a:fillRect/>
              </a:stretch>
            </p:blipFill>
            <p:spPr>
              <a:xfrm>
                <a:off x="16528681" y="12925777"/>
                <a:ext cx="928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FD9543B3-DDC1-E44B-A64B-2F378BF067E6}"/>
                  </a:ext>
                </a:extLst>
              </p14:cNvPr>
              <p14:cNvContentPartPr/>
              <p14:nvPr/>
            </p14:nvContentPartPr>
            <p14:xfrm>
              <a:off x="16220521" y="12789697"/>
              <a:ext cx="106920" cy="46800"/>
            </p14:xfrm>
          </p:contentPart>
        </mc:Choice>
        <mc:Fallback xmlns="">
          <p:pic>
            <p:nvPicPr>
              <p:cNvPr id="23" name="Ink 22">
                <a:extLst>
                  <a:ext uri="{FF2B5EF4-FFF2-40B4-BE49-F238E27FC236}">
                    <a16:creationId xmlns:a16="http://schemas.microsoft.com/office/drawing/2014/main" id="{FD9543B3-DDC1-E44B-A64B-2F378BF067E6}"/>
                  </a:ext>
                </a:extLst>
              </p:cNvPr>
              <p:cNvPicPr/>
              <p:nvPr/>
            </p:nvPicPr>
            <p:blipFill>
              <a:blip r:embed="rId8"/>
              <a:stretch>
                <a:fillRect/>
              </a:stretch>
            </p:blipFill>
            <p:spPr>
              <a:xfrm>
                <a:off x="16205041" y="12774577"/>
                <a:ext cx="137520" cy="77400"/>
              </a:xfrm>
              <a:prstGeom prst="rect">
                <a:avLst/>
              </a:prstGeom>
            </p:spPr>
          </p:pic>
        </mc:Fallback>
      </mc:AlternateContent>
      <p:grpSp>
        <p:nvGrpSpPr>
          <p:cNvPr id="24" name="Group 23">
            <a:extLst>
              <a:ext uri="{FF2B5EF4-FFF2-40B4-BE49-F238E27FC236}">
                <a16:creationId xmlns:a16="http://schemas.microsoft.com/office/drawing/2014/main" id="{C69A655B-2AA1-1C4C-9A41-142E68175AC7}"/>
              </a:ext>
            </a:extLst>
          </p:cNvPr>
          <p:cNvGrpSpPr/>
          <p:nvPr/>
        </p:nvGrpSpPr>
        <p:grpSpPr>
          <a:xfrm>
            <a:off x="3652463" y="3870964"/>
            <a:ext cx="17072722" cy="1875330"/>
            <a:chOff x="3276792" y="4309397"/>
            <a:chExt cx="17072722" cy="1875330"/>
          </a:xfrm>
        </p:grpSpPr>
        <p:sp>
          <p:nvSpPr>
            <p:cNvPr id="25" name="TextBox 24">
              <a:extLst>
                <a:ext uri="{FF2B5EF4-FFF2-40B4-BE49-F238E27FC236}">
                  <a16:creationId xmlns:a16="http://schemas.microsoft.com/office/drawing/2014/main" id="{1D5FCD63-F627-A449-B730-69A32772F6F1}"/>
                </a:ext>
              </a:extLst>
            </p:cNvPr>
            <p:cNvSpPr txBox="1"/>
            <p:nvPr/>
          </p:nvSpPr>
          <p:spPr>
            <a:xfrm>
              <a:off x="4103022" y="5041657"/>
              <a:ext cx="16246492" cy="1143070"/>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Certificates are a deterrent to new users, something to consider when building new interfaces. We are looking into a credential translation solution as an alternative to x509 certificates but it is still cumbersome (in a slightly different way).</a:t>
              </a:r>
            </a:p>
          </p:txBody>
        </p:sp>
        <p:sp>
          <p:nvSpPr>
            <p:cNvPr id="26" name="TextBox 25">
              <a:extLst>
                <a:ext uri="{FF2B5EF4-FFF2-40B4-BE49-F238E27FC236}">
                  <a16:creationId xmlns:a16="http://schemas.microsoft.com/office/drawing/2014/main" id="{53CD0076-36C0-1545-91C5-792C61C3EA37}"/>
                </a:ext>
              </a:extLst>
            </p:cNvPr>
            <p:cNvSpPr txBox="1"/>
            <p:nvPr/>
          </p:nvSpPr>
          <p:spPr>
            <a:xfrm>
              <a:off x="4103022" y="4309397"/>
              <a:ext cx="4671407"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X509 CERTIFICATES</a:t>
              </a:r>
              <a:endParaRPr lang="en-US" sz="4800" spc="600" dirty="0">
                <a:solidFill>
                  <a:schemeClr val="tx2"/>
                </a:solidFill>
                <a:latin typeface="Montserrat" charset="0"/>
                <a:ea typeface="Montserrat" charset="0"/>
                <a:cs typeface="Montserrat" charset="0"/>
              </a:endParaRPr>
            </a:p>
          </p:txBody>
        </p:sp>
        <p:sp>
          <p:nvSpPr>
            <p:cNvPr id="27" name="Shape 2906">
              <a:extLst>
                <a:ext uri="{FF2B5EF4-FFF2-40B4-BE49-F238E27FC236}">
                  <a16:creationId xmlns:a16="http://schemas.microsoft.com/office/drawing/2014/main" id="{83CA83E1-AC29-DA45-9952-48C71C6783CB}"/>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grpSp>
        <p:nvGrpSpPr>
          <p:cNvPr id="28" name="Group 27">
            <a:extLst>
              <a:ext uri="{FF2B5EF4-FFF2-40B4-BE49-F238E27FC236}">
                <a16:creationId xmlns:a16="http://schemas.microsoft.com/office/drawing/2014/main" id="{E1CA4BF3-B819-2D41-A763-1897968531BD}"/>
              </a:ext>
            </a:extLst>
          </p:cNvPr>
          <p:cNvGrpSpPr/>
          <p:nvPr/>
        </p:nvGrpSpPr>
        <p:grpSpPr>
          <a:xfrm>
            <a:off x="0" y="12273003"/>
            <a:ext cx="24377650" cy="1442997"/>
            <a:chOff x="0" y="12273003"/>
            <a:chExt cx="24377650" cy="1442997"/>
          </a:xfrm>
        </p:grpSpPr>
        <p:sp>
          <p:nvSpPr>
            <p:cNvPr id="29" name="Rectangle 28">
              <a:extLst>
                <a:ext uri="{FF2B5EF4-FFF2-40B4-BE49-F238E27FC236}">
                  <a16:creationId xmlns:a16="http://schemas.microsoft.com/office/drawing/2014/main" id="{C7551246-C3F1-674B-9992-FE381268E414}"/>
                </a:ext>
              </a:extLst>
            </p:cNvPr>
            <p:cNvSpPr/>
            <p:nvPr/>
          </p:nvSpPr>
          <p:spPr>
            <a:xfrm>
              <a:off x="0" y="12273003"/>
              <a:ext cx="24377650" cy="1442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charset="0"/>
              </a:endParaRPr>
            </a:p>
          </p:txBody>
        </p:sp>
        <p:sp>
          <p:nvSpPr>
            <p:cNvPr id="30" name="TextBox 29">
              <a:extLst>
                <a:ext uri="{FF2B5EF4-FFF2-40B4-BE49-F238E27FC236}">
                  <a16:creationId xmlns:a16="http://schemas.microsoft.com/office/drawing/2014/main" id="{08FE4426-E20F-5F49-8CBF-6D8EAC62A4E1}"/>
                </a:ext>
              </a:extLst>
            </p:cNvPr>
            <p:cNvSpPr txBox="1"/>
            <p:nvPr/>
          </p:nvSpPr>
          <p:spPr>
            <a:xfrm>
              <a:off x="8434270" y="12737290"/>
              <a:ext cx="7920000" cy="830997"/>
            </a:xfrm>
            <a:prstGeom prst="rect">
              <a:avLst/>
            </a:prstGeom>
            <a:noFill/>
          </p:spPr>
          <p:txBody>
            <a:bodyPr wrap="square" rtlCol="0">
              <a:spAutoFit/>
            </a:bodyPr>
            <a:lstStyle/>
            <a:p>
              <a:pPr algn="ctr"/>
              <a:r>
                <a:rPr lang="en-US" sz="2400" spc="600" dirty="0">
                  <a:solidFill>
                    <a:schemeClr val="bg2"/>
                  </a:solidFill>
                  <a:latin typeface="Montserrat" charset="0"/>
                  <a:ea typeface="Montserrat" charset="0"/>
                  <a:cs typeface="Montserrat" charset="0"/>
                </a:rPr>
                <a:t>IRIS F2F MEETING CAMBRIDGE APR 2019</a:t>
              </a:r>
              <a:endParaRPr lang="en-US" sz="4000" spc="600" dirty="0">
                <a:solidFill>
                  <a:schemeClr val="bg2"/>
                </a:solidFill>
                <a:latin typeface="Montserrat" charset="0"/>
                <a:ea typeface="Montserrat" charset="0"/>
                <a:cs typeface="Montserrat" charset="0"/>
              </a:endParaRPr>
            </a:p>
          </p:txBody>
        </p:sp>
        <p:pic>
          <p:nvPicPr>
            <p:cNvPr id="31" name="Picture 4" descr="https://lh6.googleusercontent.com/sf9pBSXJMzPFKUDFkoxaxVTqNESIx3ZreRHcwWTr2OlwhiW_XpNlrtGPrU6XxilBShA1LEOg7EQSxC8uvsWm33qqjK0dBkyZsDLHFPXLu9xEa-0XrSecm53A036Rm7runT3fizhYfH8">
              <a:extLst>
                <a:ext uri="{FF2B5EF4-FFF2-40B4-BE49-F238E27FC236}">
                  <a16:creationId xmlns:a16="http://schemas.microsoft.com/office/drawing/2014/main" id="{A1167DBB-45B5-314D-9150-F2C8294DE3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559" y="12454501"/>
              <a:ext cx="201869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lh5.googleusercontent.com/w2qGnLZNtQVu0Z35Bm_gX9MH6dOKuzp5LQf7X1wENzUa-g4S0joMx2DuRN1oGRF1DZPgMGZYggTVcUo-w0cTZDkUZEI3sb0HrbnDniUoz0e-oPyCYFppI7rfJInbo7xSIjPAxt1tDPw">
              <a:extLst>
                <a:ext uri="{FF2B5EF4-FFF2-40B4-BE49-F238E27FC236}">
                  <a16:creationId xmlns:a16="http://schemas.microsoft.com/office/drawing/2014/main" id="{2EC27BEA-5771-844A-8E5C-D3B396D104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5289" y="12454501"/>
              <a:ext cx="162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3B05EE86-BCA9-9641-9772-0C6CF1620C20}"/>
                </a:ext>
              </a:extLst>
            </p:cNvPr>
            <p:cNvSpPr/>
            <p:nvPr/>
          </p:nvSpPr>
          <p:spPr>
            <a:xfrm>
              <a:off x="18164343" y="12763668"/>
              <a:ext cx="4330946" cy="461665"/>
            </a:xfrm>
            <a:prstGeom prst="rect">
              <a:avLst/>
            </a:prstGeom>
          </p:spPr>
          <p:txBody>
            <a:bodyPr wrap="square">
              <a:spAutoFit/>
            </a:bodyPr>
            <a:lstStyle/>
            <a:p>
              <a:r>
                <a:rPr lang="en-GB" sz="1200" dirty="0">
                  <a:solidFill>
                    <a:schemeClr val="bg2"/>
                  </a:solidFill>
                  <a:latin typeface="Arial" panose="020B0604020202020204" pitchFamily="34" charset="0"/>
                </a:rPr>
                <a:t>Advanced European Network of E-infrastructures for Astronomy with the SKA</a:t>
              </a:r>
              <a:r>
                <a:rPr lang="en-US" sz="1200" dirty="0">
                  <a:solidFill>
                    <a:schemeClr val="bg2"/>
                  </a:solidFill>
                  <a:latin typeface="Arial" panose="020B0604020202020204" pitchFamily="34" charset="0"/>
                </a:rPr>
                <a:t>      AENEAS - 731016</a:t>
              </a:r>
              <a:endParaRPr lang="en-GB" sz="1200" dirty="0">
                <a:solidFill>
                  <a:schemeClr val="bg2"/>
                </a:solidFill>
              </a:endParaRPr>
            </a:p>
          </p:txBody>
        </p:sp>
      </p:grpSp>
      <p:grpSp>
        <p:nvGrpSpPr>
          <p:cNvPr id="34" name="Group 33">
            <a:extLst>
              <a:ext uri="{FF2B5EF4-FFF2-40B4-BE49-F238E27FC236}">
                <a16:creationId xmlns:a16="http://schemas.microsoft.com/office/drawing/2014/main" id="{261821D0-86C9-1749-A596-65FFE54A5F56}"/>
              </a:ext>
            </a:extLst>
          </p:cNvPr>
          <p:cNvGrpSpPr/>
          <p:nvPr/>
        </p:nvGrpSpPr>
        <p:grpSpPr>
          <a:xfrm>
            <a:off x="3652463" y="6349646"/>
            <a:ext cx="17072722" cy="1321332"/>
            <a:chOff x="3276792" y="4309397"/>
            <a:chExt cx="17072722" cy="1321332"/>
          </a:xfrm>
        </p:grpSpPr>
        <p:sp>
          <p:nvSpPr>
            <p:cNvPr id="35" name="TextBox 34">
              <a:extLst>
                <a:ext uri="{FF2B5EF4-FFF2-40B4-BE49-F238E27FC236}">
                  <a16:creationId xmlns:a16="http://schemas.microsoft.com/office/drawing/2014/main" id="{2CC27EF1-837F-7642-AD73-34AD573A4CCD}"/>
                </a:ext>
              </a:extLst>
            </p:cNvPr>
            <p:cNvSpPr txBox="1"/>
            <p:nvPr/>
          </p:nvSpPr>
          <p:spPr>
            <a:xfrm>
              <a:off x="4103022" y="5041657"/>
              <a:ext cx="16246492" cy="589072"/>
            </a:xfrm>
            <a:prstGeom prst="rect">
              <a:avLst/>
            </a:prstGeom>
            <a:noFill/>
          </p:spPr>
          <p:txBody>
            <a:bodyPr wrap="square" rtlCol="0">
              <a:spAutoFit/>
            </a:bodyPr>
            <a:lstStyle/>
            <a:p>
              <a:pPr algn="just">
                <a:lnSpc>
                  <a:spcPct val="150000"/>
                </a:lnSpc>
              </a:pPr>
              <a:r>
                <a:rPr lang="en-US" sz="2400" dirty="0">
                  <a:latin typeface="Montserrat Light" charset="0"/>
                  <a:ea typeface="Montserrat Light" charset="0"/>
                  <a:cs typeface="Montserrat Light" charset="0"/>
                </a:rPr>
                <a:t>Large number of use cases have interactive steps interspersed with heavier production-</a:t>
              </a:r>
              <a:r>
                <a:rPr lang="en-US" sz="2400" dirty="0" err="1">
                  <a:latin typeface="Montserrat Light" charset="0"/>
                  <a:ea typeface="Montserrat Light" charset="0"/>
                  <a:cs typeface="Montserrat Light" charset="0"/>
                </a:rPr>
                <a:t>esque</a:t>
              </a:r>
              <a:r>
                <a:rPr lang="en-US" sz="2400" dirty="0">
                  <a:latin typeface="Montserrat Light" charset="0"/>
                  <a:ea typeface="Montserrat Light" charset="0"/>
                  <a:cs typeface="Montserrat Light" charset="0"/>
                </a:rPr>
                <a:t> ones</a:t>
              </a:r>
            </a:p>
          </p:txBody>
        </p:sp>
        <p:sp>
          <p:nvSpPr>
            <p:cNvPr id="36" name="TextBox 35">
              <a:extLst>
                <a:ext uri="{FF2B5EF4-FFF2-40B4-BE49-F238E27FC236}">
                  <a16:creationId xmlns:a16="http://schemas.microsoft.com/office/drawing/2014/main" id="{BE15E7A5-E1C9-DC42-99F4-480BED24B48F}"/>
                </a:ext>
              </a:extLst>
            </p:cNvPr>
            <p:cNvSpPr txBox="1"/>
            <p:nvPr/>
          </p:nvSpPr>
          <p:spPr>
            <a:xfrm>
              <a:off x="4103022" y="4309397"/>
              <a:ext cx="5096203" cy="584775"/>
            </a:xfrm>
            <a:prstGeom prst="rect">
              <a:avLst/>
            </a:prstGeom>
            <a:noFill/>
          </p:spPr>
          <p:txBody>
            <a:bodyPr wrap="none" rtlCol="0">
              <a:spAutoFit/>
            </a:bodyPr>
            <a:lstStyle/>
            <a:p>
              <a:r>
                <a:rPr lang="en-US" sz="3200" spc="600" dirty="0">
                  <a:solidFill>
                    <a:schemeClr val="tx2"/>
                  </a:solidFill>
                  <a:latin typeface="Montserrat" charset="0"/>
                  <a:ea typeface="Montserrat" charset="0"/>
                  <a:cs typeface="Montserrat" charset="0"/>
                </a:rPr>
                <a:t>INTERACTIVE ACCESS</a:t>
              </a:r>
              <a:endParaRPr lang="en-US" sz="4800" spc="600" dirty="0">
                <a:solidFill>
                  <a:schemeClr val="tx2"/>
                </a:solidFill>
                <a:latin typeface="Montserrat" charset="0"/>
                <a:ea typeface="Montserrat" charset="0"/>
                <a:cs typeface="Montserrat" charset="0"/>
              </a:endParaRPr>
            </a:p>
          </p:txBody>
        </p:sp>
        <p:sp>
          <p:nvSpPr>
            <p:cNvPr id="37" name="Shape 2906">
              <a:extLst>
                <a:ext uri="{FF2B5EF4-FFF2-40B4-BE49-F238E27FC236}">
                  <a16:creationId xmlns:a16="http://schemas.microsoft.com/office/drawing/2014/main" id="{368AF162-0618-B94E-92DC-063B708830E1}"/>
                </a:ext>
              </a:extLst>
            </p:cNvPr>
            <p:cNvSpPr/>
            <p:nvPr/>
          </p:nvSpPr>
          <p:spPr>
            <a:xfrm>
              <a:off x="3276792" y="4322456"/>
              <a:ext cx="55865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2"/>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grpSp>
    </p:spTree>
    <p:extLst>
      <p:ext uri="{BB962C8B-B14F-4D97-AF65-F5344CB8AC3E}">
        <p14:creationId xmlns:p14="http://schemas.microsoft.com/office/powerpoint/2010/main" val="1414067325"/>
      </p:ext>
    </p:extLst>
  </p:cSld>
  <p:clrMapOvr>
    <a:masterClrMapping/>
  </p:clrMapOvr>
</p:sld>
</file>

<file path=ppt/theme/theme1.xml><?xml version="1.0" encoding="utf-8"?>
<a:theme xmlns:a="http://schemas.openxmlformats.org/drawingml/2006/main" name="Default Theme">
  <a:themeElements>
    <a:clrScheme name="Neue Light">
      <a:dk1>
        <a:srgbClr val="7F7F7F"/>
      </a:dk1>
      <a:lt1>
        <a:srgbClr val="FFFFFF"/>
      </a:lt1>
      <a:dk2>
        <a:srgbClr val="000000"/>
      </a:dk2>
      <a:lt2>
        <a:srgbClr val="FFFFFF"/>
      </a:lt2>
      <a:accent1>
        <a:srgbClr val="000000"/>
      </a:accent1>
      <a:accent2>
        <a:srgbClr val="B0B1B3"/>
      </a:accent2>
      <a:accent3>
        <a:srgbClr val="000000"/>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52106</TotalTime>
  <Words>1239</Words>
  <Application>Microsoft Macintosh PowerPoint</Application>
  <PresentationFormat>Custom</PresentationFormat>
  <Paragraphs>117</Paragraphs>
  <Slides>10</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Geneva</vt:lpstr>
      <vt:lpstr>Gill Sans</vt:lpstr>
      <vt:lpstr>Helvetica Neue Light</vt:lpstr>
      <vt:lpstr>Lato Light</vt:lpstr>
      <vt:lpstr>Montserrat</vt:lpstr>
      <vt:lpstr>Montserrat Hairline</vt:lpstr>
      <vt:lpstr>Montserrat 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Slidepro</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Neue PowerPoint Template</dc:title>
  <dc:subject/>
  <dc:creator>Slidepro</dc:creator>
  <cp:keywords/>
  <dc:description/>
  <cp:lastModifiedBy>Microsoft Office User</cp:lastModifiedBy>
  <cp:revision>6737</cp:revision>
  <cp:lastPrinted>2019-04-01T13:09:56Z</cp:lastPrinted>
  <dcterms:created xsi:type="dcterms:W3CDTF">2014-11-12T21:47:38Z</dcterms:created>
  <dcterms:modified xsi:type="dcterms:W3CDTF">2019-04-03T10:12:04Z</dcterms:modified>
  <cp:category/>
</cp:coreProperties>
</file>