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60" r:id="rId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120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9144000" cy="1682114"/>
          </a:xfrm>
          <a:custGeom>
            <a:avLst/>
            <a:gdLst/>
            <a:ahLst/>
            <a:cxnLst/>
            <a:rect l="l" t="t" r="r" b="b"/>
            <a:pathLst>
              <a:path w="9144000" h="1682114">
                <a:moveTo>
                  <a:pt x="0" y="1682001"/>
                </a:moveTo>
                <a:lnTo>
                  <a:pt x="0" y="0"/>
                </a:lnTo>
                <a:lnTo>
                  <a:pt x="9143999" y="0"/>
                </a:lnTo>
                <a:lnTo>
                  <a:pt x="9143999" y="588001"/>
                </a:lnTo>
                <a:lnTo>
                  <a:pt x="8359917" y="602047"/>
                </a:lnTo>
                <a:lnTo>
                  <a:pt x="7579798" y="631264"/>
                </a:lnTo>
                <a:lnTo>
                  <a:pt x="6802657" y="675215"/>
                </a:lnTo>
                <a:lnTo>
                  <a:pt x="5978046" y="737828"/>
                </a:lnTo>
                <a:lnTo>
                  <a:pt x="5159030" y="816147"/>
                </a:lnTo>
                <a:lnTo>
                  <a:pt x="4346748" y="909624"/>
                </a:lnTo>
                <a:lnTo>
                  <a:pt x="3542340" y="1017714"/>
                </a:lnTo>
                <a:lnTo>
                  <a:pt x="2746945" y="1139869"/>
                </a:lnTo>
                <a:lnTo>
                  <a:pt x="1961702" y="1275544"/>
                </a:lnTo>
                <a:lnTo>
                  <a:pt x="1187751" y="1424191"/>
                </a:lnTo>
                <a:lnTo>
                  <a:pt x="426230" y="1585264"/>
                </a:lnTo>
                <a:lnTo>
                  <a:pt x="0" y="1682001"/>
                </a:lnTo>
                <a:close/>
              </a:path>
            </a:pathLst>
          </a:custGeom>
          <a:solidFill>
            <a:srgbClr val="0032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60310"/>
            <a:ext cx="9143999" cy="15233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23869" y="2498661"/>
            <a:ext cx="4096260" cy="6902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3C8C9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3C8C9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3C8C9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227322" y="5675536"/>
            <a:ext cx="7916677" cy="117970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45050" y="533527"/>
            <a:ext cx="6053899" cy="71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3C8C9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3509" y="1583245"/>
            <a:ext cx="8856980" cy="4344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81200" y="3048000"/>
            <a:ext cx="5172331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4400" b="1" spc="-5" dirty="0" smtClean="0">
                <a:solidFill>
                  <a:srgbClr val="3C8C93"/>
                </a:solidFill>
                <a:latin typeface="Arial"/>
                <a:cs typeface="Arial"/>
              </a:rPr>
              <a:t>STFC Update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71800" y="3818177"/>
            <a:ext cx="2773554" cy="8863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47345" algn="ctr">
              <a:lnSpc>
                <a:spcPct val="120000"/>
              </a:lnSpc>
            </a:pPr>
            <a:r>
              <a:rPr lang="en-GB" sz="2400" spc="-5" dirty="0" smtClean="0">
                <a:latin typeface="Calibri"/>
                <a:cs typeface="Calibri"/>
              </a:rPr>
              <a:t>Charlotte Jamieson </a:t>
            </a:r>
          </a:p>
          <a:p>
            <a:pPr marL="12700" marR="5080" indent="347345" algn="ctr">
              <a:lnSpc>
                <a:spcPct val="120000"/>
              </a:lnSpc>
            </a:pPr>
            <a:r>
              <a:rPr sz="2400" spc="-5" dirty="0" smtClean="0">
                <a:latin typeface="Calibri"/>
                <a:cs typeface="Calibri"/>
              </a:rPr>
              <a:t> </a:t>
            </a:r>
            <a:r>
              <a:rPr lang="en-GB" sz="2400" spc="-5" dirty="0" smtClean="0">
                <a:latin typeface="Calibri"/>
                <a:cs typeface="Calibri"/>
              </a:rPr>
              <a:t>3</a:t>
            </a:r>
            <a:r>
              <a:rPr lang="en-GB" sz="2400" spc="-5" baseline="30000" dirty="0" smtClean="0">
                <a:latin typeface="Calibri"/>
                <a:cs typeface="Calibri"/>
              </a:rPr>
              <a:t>rd</a:t>
            </a:r>
            <a:r>
              <a:rPr lang="en-GB" sz="2400" spc="-5" dirty="0" smtClean="0">
                <a:latin typeface="Calibri"/>
                <a:cs typeface="Calibri"/>
              </a:rPr>
              <a:t> April 2019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8500" y="335780"/>
            <a:ext cx="1981200" cy="7386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Grahame Blair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 smtClean="0"/>
              <a:t>Executive Director PD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6477000" y="1743210"/>
            <a:ext cx="1447800" cy="64633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Jason Green</a:t>
            </a:r>
          </a:p>
          <a:p>
            <a:r>
              <a:rPr lang="en-GB" sz="1200" dirty="0" smtClean="0"/>
              <a:t>Head of External Innovations</a:t>
            </a:r>
            <a:endParaRPr lang="en-GB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1749627"/>
            <a:ext cx="1447800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Colin Vincent</a:t>
            </a:r>
          </a:p>
          <a:p>
            <a:pPr algn="ctr"/>
            <a:r>
              <a:rPr lang="en-GB" sz="1200" dirty="0" smtClean="0"/>
              <a:t>Head of Astronomy</a:t>
            </a:r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953000" y="2895600"/>
            <a:ext cx="1447800" cy="83099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Justin O’Byrne</a:t>
            </a:r>
          </a:p>
          <a:p>
            <a:pPr algn="ctr"/>
            <a:r>
              <a:rPr lang="en-GB" sz="1200" dirty="0" smtClean="0"/>
              <a:t>Head of Particle Astro and Nuclear Physics</a:t>
            </a:r>
            <a:endParaRPr lang="en-GB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7467600" y="2957156"/>
            <a:ext cx="1447800" cy="76944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Neil Pratt</a:t>
            </a:r>
          </a:p>
          <a:p>
            <a:r>
              <a:rPr lang="en-GB" sz="800" dirty="0" smtClean="0"/>
              <a:t>Head of Light Sources and Neutrons and International Facility Business Opportunities</a:t>
            </a:r>
            <a:endParaRPr lang="en-GB" sz="800" dirty="0"/>
          </a:p>
        </p:txBody>
      </p:sp>
      <p:sp>
        <p:nvSpPr>
          <p:cNvPr id="10" name="TextBox 9"/>
          <p:cNvSpPr txBox="1"/>
          <p:nvPr/>
        </p:nvSpPr>
        <p:spPr>
          <a:xfrm>
            <a:off x="1981200" y="2895600"/>
            <a:ext cx="1447800" cy="64633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smtClean="0"/>
              <a:t>Charlotte Jamieson</a:t>
            </a:r>
            <a:endParaRPr lang="en-GB" sz="1200" dirty="0"/>
          </a:p>
          <a:p>
            <a:pPr algn="ctr"/>
            <a:r>
              <a:rPr lang="en-GB" sz="1200" dirty="0" smtClean="0"/>
              <a:t>Head of Particle Physics</a:t>
            </a:r>
            <a:endParaRPr lang="en-GB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1795793"/>
            <a:ext cx="1447800" cy="83099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Maggie Wilson</a:t>
            </a:r>
          </a:p>
          <a:p>
            <a:pPr algn="ctr"/>
            <a:r>
              <a:rPr lang="en-GB" sz="1200" dirty="0" smtClean="0"/>
              <a:t>Head of Skills and Programme Delivery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38400" y="4491680"/>
            <a:ext cx="1447800" cy="61555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Derek Gillespie</a:t>
            </a:r>
            <a:endParaRPr lang="en-GB" sz="1000" dirty="0" smtClean="0"/>
          </a:p>
          <a:p>
            <a:r>
              <a:rPr lang="en-GB" sz="1000" dirty="0" smtClean="0"/>
              <a:t>Head of Skills and Engagement</a:t>
            </a:r>
            <a:endParaRPr lang="en-GB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4510437"/>
            <a:ext cx="1447800" cy="61555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Elena Potton </a:t>
            </a:r>
          </a:p>
          <a:p>
            <a:r>
              <a:rPr lang="en-GB" sz="1000" dirty="0" smtClean="0"/>
              <a:t>Head of Programme Support Group</a:t>
            </a:r>
            <a:endParaRPr lang="en-GB" sz="1000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609600" y="1301827"/>
            <a:ext cx="8001000" cy="6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223825" y="1066800"/>
            <a:ext cx="0" cy="297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7" idx="0"/>
          </p:cNvCxnSpPr>
          <p:nvPr/>
        </p:nvCxnSpPr>
        <p:spPr>
          <a:xfrm>
            <a:off x="4223825" y="1363956"/>
            <a:ext cx="5275" cy="385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09600" y="1301827"/>
            <a:ext cx="0" cy="503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6" idx="0"/>
          </p:cNvCxnSpPr>
          <p:nvPr/>
        </p:nvCxnSpPr>
        <p:spPr>
          <a:xfrm>
            <a:off x="7200900" y="1305906"/>
            <a:ext cx="0" cy="437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8610600" y="1301827"/>
            <a:ext cx="0" cy="16553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8" idx="0"/>
          </p:cNvCxnSpPr>
          <p:nvPr/>
        </p:nvCxnSpPr>
        <p:spPr>
          <a:xfrm flipH="1">
            <a:off x="5676900" y="1301827"/>
            <a:ext cx="38100" cy="15937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781300" y="1301827"/>
            <a:ext cx="32826" cy="15937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1" idx="2"/>
          </p:cNvCxnSpPr>
          <p:nvPr/>
        </p:nvCxnSpPr>
        <p:spPr>
          <a:xfrm>
            <a:off x="952500" y="2626790"/>
            <a:ext cx="32826" cy="14880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09600" y="4114800"/>
            <a:ext cx="2362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971800" y="4114800"/>
            <a:ext cx="0" cy="376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09600" y="4114800"/>
            <a:ext cx="0" cy="376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194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9400" y="76200"/>
            <a:ext cx="38100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GB" spc="-5" dirty="0" smtClean="0"/>
              <a:t>The Restructure</a:t>
            </a:r>
            <a:endParaRPr spc="-5" dirty="0"/>
          </a:p>
        </p:txBody>
      </p:sp>
      <p:pic>
        <p:nvPicPr>
          <p:cNvPr id="1026" name="Picture 2" descr="C:\Users\icd37658\Pictures\Jamison, Charlot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191" y="1154668"/>
            <a:ext cx="1803042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icd37658\Pictures\Maddon, Geor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524" y="3730227"/>
            <a:ext cx="1676401" cy="167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icd37658\Pictures\OBryne, Justi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34" y="1141952"/>
            <a:ext cx="1828799" cy="1828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" y="2971800"/>
            <a:ext cx="2057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Head of Particle Astrophysics, Nuclear Physics and Computing</a:t>
            </a:r>
            <a:endParaRPr lang="en-GB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6934200" y="29718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Head of Particle Physics and Accelerators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6995160" y="802576"/>
            <a:ext cx="2148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Charlotte Jamieson</a:t>
            </a:r>
            <a:endParaRPr lang="en-GB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11126" y="772620"/>
            <a:ext cx="1712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Justin </a:t>
            </a:r>
            <a:r>
              <a:rPr lang="en-GB" b="1" dirty="0" err="1" smtClean="0"/>
              <a:t>O’byrne</a:t>
            </a:r>
            <a:endParaRPr lang="en-GB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48100" y="3352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George Madden</a:t>
            </a:r>
            <a:endParaRPr lang="en-GB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848100" y="5357336"/>
            <a:ext cx="19431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Accelerators and </a:t>
            </a:r>
            <a:r>
              <a:rPr lang="en-GB" sz="1400" dirty="0" err="1" smtClean="0"/>
              <a:t>eScience</a:t>
            </a:r>
            <a:r>
              <a:rPr lang="en-GB" sz="1400" dirty="0" smtClean="0"/>
              <a:t> Programme Manager</a:t>
            </a:r>
            <a:endParaRPr lang="en-GB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514600" y="1524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HPC, CAP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5965993" y="1527110"/>
            <a:ext cx="1013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GridPP</a:t>
            </a:r>
            <a:endParaRPr lang="en-GB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953000" y="2056352"/>
            <a:ext cx="0" cy="1296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572000" y="2056351"/>
            <a:ext cx="0" cy="13045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Straight Arrow Connector 1029"/>
          <p:cNvCxnSpPr/>
          <p:nvPr/>
        </p:nvCxnSpPr>
        <p:spPr>
          <a:xfrm flipV="1">
            <a:off x="4953000" y="2057400"/>
            <a:ext cx="2133600" cy="21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Straight Arrow Connector 1034"/>
          <p:cNvCxnSpPr>
            <a:endCxn id="1028" idx="3"/>
          </p:cNvCxnSpPr>
          <p:nvPr/>
        </p:nvCxnSpPr>
        <p:spPr>
          <a:xfrm flipH="1">
            <a:off x="2351533" y="2056351"/>
            <a:ext cx="2220467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Straight Connector 1036"/>
          <p:cNvCxnSpPr/>
          <p:nvPr/>
        </p:nvCxnSpPr>
        <p:spPr>
          <a:xfrm>
            <a:off x="4572000" y="2056352"/>
            <a:ext cx="381000" cy="317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6053899" cy="677108"/>
          </a:xfrm>
        </p:spPr>
        <p:txBody>
          <a:bodyPr/>
          <a:lstStyle/>
          <a:p>
            <a:pPr algn="ctr"/>
            <a:r>
              <a:rPr lang="en-GB" dirty="0" smtClean="0"/>
              <a:t>Computing Update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543289" cy="532453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Programme Evaluations – </a:t>
            </a:r>
            <a:r>
              <a:rPr lang="en-GB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evaluations generate detailed, standardised information on specific research disciplines</a:t>
            </a:r>
            <a:endParaRPr lang="en-GB" alt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633413" lvl="1" indent="-276225">
              <a:buFont typeface="Arial" panose="020B0604020202020204" pitchFamily="34" charset="0"/>
              <a:buChar char="•"/>
              <a:defRPr/>
            </a:pPr>
            <a:r>
              <a:rPr lang="en-GB" altLang="en-US" sz="1600" dirty="0">
                <a:solidFill>
                  <a:schemeClr val="accent1">
                    <a:lumMod val="75000"/>
                  </a:schemeClr>
                </a:solidFill>
              </a:rPr>
              <a:t>Computing Programme Evaluation was conducted in the first half of 2018</a:t>
            </a:r>
          </a:p>
          <a:p>
            <a:pPr marL="633413" lvl="1" indent="-276225">
              <a:buFont typeface="Arial" panose="020B0604020202020204" pitchFamily="34" charset="0"/>
              <a:buChar char="•"/>
              <a:defRPr/>
            </a:pPr>
            <a:r>
              <a:rPr lang="en-GB" altLang="en-US" sz="1600" dirty="0">
                <a:solidFill>
                  <a:schemeClr val="accent1">
                    <a:lumMod val="75000"/>
                  </a:schemeClr>
                </a:solidFill>
              </a:rPr>
              <a:t>Reports to be published in summer 2019 </a:t>
            </a:r>
          </a:p>
          <a:p>
            <a:pPr marL="633413" lvl="1" indent="-276225">
              <a:buFont typeface="Arial" panose="020B0604020202020204" pitchFamily="34" charset="0"/>
              <a:buChar char="•"/>
              <a:defRPr/>
            </a:pPr>
            <a:r>
              <a:rPr lang="en-GB" altLang="en-US" sz="1600" dirty="0">
                <a:solidFill>
                  <a:schemeClr val="accent1">
                    <a:lumMod val="75000"/>
                  </a:schemeClr>
                </a:solidFill>
              </a:rPr>
              <a:t>Findings will feed into the Balance of Programmes 2 </a:t>
            </a: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review</a:t>
            </a:r>
          </a:p>
          <a:p>
            <a:pPr lvl="1">
              <a:defRPr/>
            </a:pPr>
            <a:endParaRPr lang="en-GB" alt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GridPP6 </a:t>
            </a:r>
            <a:r>
              <a:rPr lang="en-GB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(2020-24) </a:t>
            </a:r>
            <a:r>
              <a:rPr lang="en-GB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review </a:t>
            </a:r>
            <a:r>
              <a:rPr lang="en-GB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 underway</a:t>
            </a:r>
          </a:p>
          <a:p>
            <a:pPr marL="630238" lvl="1" indent="-273050" fontAlgn="auto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Resource </a:t>
            </a:r>
            <a:r>
              <a:rPr lang="en-GB" altLang="en-US" sz="1600" dirty="0">
                <a:solidFill>
                  <a:schemeClr val="accent1">
                    <a:lumMod val="75000"/>
                  </a:schemeClr>
                </a:solidFill>
              </a:rPr>
              <a:t>and hardware to support LHC experiments during Run </a:t>
            </a: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  <a:p>
            <a:pPr marL="630238" lvl="1" indent="-273050" fontAlgn="auto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Review will be conducted over three meetings, Chaired by Justin Evans (Manchester)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tabLst>
                <a:tab pos="895350" algn="l"/>
              </a:tabLst>
              <a:defRPr/>
            </a:pP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- 1</a:t>
            </a:r>
            <a:r>
              <a:rPr lang="en-GB" altLang="en-US" sz="1600" baseline="30000" dirty="0" smtClean="0">
                <a:solidFill>
                  <a:schemeClr val="accent1">
                    <a:lumMod val="75000"/>
                  </a:schemeClr>
                </a:solidFill>
              </a:rPr>
              <a:t>st</a:t>
            </a: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 - 19</a:t>
            </a:r>
            <a:r>
              <a:rPr lang="en-GB" altLang="en-US" sz="1600" baseline="30000" dirty="0" smtClean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 March;   2</a:t>
            </a:r>
            <a:r>
              <a:rPr lang="en-GB" altLang="en-US" sz="1600" baseline="30000" dirty="0" smtClean="0">
                <a:solidFill>
                  <a:schemeClr val="accent1">
                    <a:lumMod val="75000"/>
                  </a:schemeClr>
                </a:solidFill>
              </a:rPr>
              <a:t>nd</a:t>
            </a: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 – 7</a:t>
            </a:r>
            <a:r>
              <a:rPr lang="en-GB" altLang="en-US" sz="1600" baseline="30000" dirty="0" smtClean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 May;   3</a:t>
            </a:r>
            <a:r>
              <a:rPr lang="en-GB" altLang="en-US" sz="1600" baseline="30000" dirty="0" smtClean="0">
                <a:solidFill>
                  <a:schemeClr val="accent1">
                    <a:lumMod val="75000"/>
                  </a:schemeClr>
                </a:solidFill>
              </a:rPr>
              <a:t>rd</a:t>
            </a: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 – 6</a:t>
            </a:r>
            <a:r>
              <a:rPr lang="en-GB" altLang="en-US" sz="1600" baseline="30000" dirty="0" smtClean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 June</a:t>
            </a:r>
          </a:p>
          <a:p>
            <a:pPr marL="630238" lvl="2" indent="-2730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Report will go to Science Board in June</a:t>
            </a:r>
          </a:p>
          <a:p>
            <a:pPr marL="447675" lvl="2">
              <a:spcBef>
                <a:spcPts val="300"/>
              </a:spcBef>
              <a:spcAft>
                <a:spcPts val="300"/>
              </a:spcAft>
              <a:defRPr/>
            </a:pPr>
            <a:endParaRPr lang="en-GB" altLang="en-US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DiRAC</a:t>
            </a:r>
            <a:r>
              <a:rPr lang="en-GB" alt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Computing </a:t>
            </a:r>
            <a:r>
              <a:rPr lang="en-GB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Efforts continue to find funding for DiRAC-3 needed to help underpin STFC’s frontier science programme </a:t>
            </a:r>
          </a:p>
          <a:p>
            <a:pPr marL="630238" lvl="1" indent="-273050" fontAlgn="auto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DiRAC</a:t>
            </a:r>
            <a:r>
              <a:rPr lang="en-GB" altLang="en-US" sz="1600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3 proposal reviewed by PPRP on 18 December 2018 and 11 March 2019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- Report will go to Science Board in June</a:t>
            </a:r>
          </a:p>
          <a:p>
            <a:pPr marL="630238" lvl="1" indent="-273050" fontAlgn="auto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Core component, together with </a:t>
            </a:r>
            <a:r>
              <a:rPr lang="en-GB" altLang="en-US" sz="1600" dirty="0" err="1" smtClean="0">
                <a:solidFill>
                  <a:schemeClr val="accent1">
                    <a:lumMod val="75000"/>
                  </a:schemeClr>
                </a:solidFill>
              </a:rPr>
              <a:t>GridPP</a:t>
            </a: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, of National e-Infrastructure provision</a:t>
            </a:r>
            <a:endParaRPr lang="en-GB" alt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060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381000"/>
            <a:ext cx="5236750" cy="677108"/>
          </a:xfrm>
        </p:spPr>
        <p:txBody>
          <a:bodyPr/>
          <a:lstStyle/>
          <a:p>
            <a:r>
              <a:rPr lang="en-GB" dirty="0" smtClean="0"/>
              <a:t>Future Opportunities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509" y="1583245"/>
            <a:ext cx="8856980" cy="4708981"/>
          </a:xfrm>
        </p:spPr>
        <p:txBody>
          <a:bodyPr/>
          <a:lstStyle/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ExCALIBUR</a:t>
            </a:r>
            <a:r>
              <a:rPr lang="en-GB" alt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</a:t>
            </a:r>
            <a:r>
              <a:rPr lang="en-GB" alt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programme harnessing </a:t>
            </a:r>
            <a:r>
              <a:rPr lang="en-GB" alt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Exascale</a:t>
            </a:r>
            <a:r>
              <a:rPr lang="en-GB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Computing: ‘</a:t>
            </a:r>
            <a:r>
              <a:rPr lang="en-GB" altLang="en-US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Exascale</a:t>
            </a:r>
            <a:r>
              <a:rPr lang="en-GB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Computing Algorithms and Infrastructures Benefitting UK Research’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>
                <a:solidFill>
                  <a:schemeClr val="accent1">
                    <a:lumMod val="75000"/>
                  </a:schemeClr>
                </a:solidFill>
              </a:rPr>
              <a:t>FY19/20 to FY 23/24 within Wave 2 of the UKRI Strategic Priorities Fund (SPF</a:t>
            </a: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Draft Business Case sent to BEIS PIC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Submission of final draft 10</a:t>
            </a:r>
            <a:r>
              <a:rPr lang="en-GB" altLang="en-US" sz="1600" baseline="30000" dirty="0" smtClean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 April 2019</a:t>
            </a:r>
            <a:endParaRPr lang="en-GB" alt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Support to the Software Sustainability Institute (SSI) </a:t>
            </a:r>
            <a:r>
              <a:rPr lang="en-GB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</a:t>
            </a:r>
            <a:r>
              <a:rPr lang="en-GB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STFC </a:t>
            </a:r>
            <a:r>
              <a:rPr lang="en-GB" alt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has been able to provide some level of support to the </a:t>
            </a:r>
            <a:r>
              <a:rPr lang="en-GB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SSI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Hope the support will aid </a:t>
            </a:r>
            <a:r>
              <a:rPr lang="en-GB" altLang="en-US" sz="1600" dirty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SSI in collaborating with STFC </a:t>
            </a:r>
            <a:r>
              <a:rPr lang="en-GB" altLang="en-US" sz="1600" dirty="0">
                <a:solidFill>
                  <a:schemeClr val="accent1">
                    <a:lumMod val="75000"/>
                  </a:schemeClr>
                </a:solidFill>
              </a:rPr>
              <a:t>computing </a:t>
            </a: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community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GB" altLang="en-US" sz="1600" dirty="0">
                <a:solidFill>
                  <a:schemeClr val="accent1">
                    <a:lumMod val="75000"/>
                  </a:schemeClr>
                </a:solidFill>
              </a:rPr>
              <a:t>SSI Director, Dr Neil </a:t>
            </a:r>
            <a:r>
              <a:rPr lang="en-GB" altLang="en-US" sz="1600" dirty="0" err="1">
                <a:solidFill>
                  <a:schemeClr val="accent1">
                    <a:lumMod val="75000"/>
                  </a:schemeClr>
                </a:solidFill>
              </a:rPr>
              <a:t>Chue</a:t>
            </a:r>
            <a:r>
              <a:rPr lang="en-GB" altLang="en-US" sz="1600" dirty="0">
                <a:solidFill>
                  <a:schemeClr val="accent1">
                    <a:lumMod val="75000"/>
                  </a:schemeClr>
                </a:solidFill>
              </a:rPr>
              <a:t> Hong, </a:t>
            </a: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will be attending </a:t>
            </a:r>
            <a:r>
              <a:rPr lang="en-GB" altLang="en-US" sz="1600" dirty="0">
                <a:solidFill>
                  <a:schemeClr val="accent1">
                    <a:lumMod val="75000"/>
                  </a:schemeClr>
                </a:solidFill>
              </a:rPr>
              <a:t>the next CAP </a:t>
            </a: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meeting, 21</a:t>
            </a:r>
            <a:r>
              <a:rPr lang="en-GB" altLang="en-US" sz="1600" baseline="30000" dirty="0" smtClean="0">
                <a:solidFill>
                  <a:schemeClr val="accent1">
                    <a:lumMod val="75000"/>
                  </a:schemeClr>
                </a:solidFill>
              </a:rPr>
              <a:t>st</a:t>
            </a: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 May 2019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GB" altLang="en-US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Future CSR </a:t>
            </a:r>
            <a:r>
              <a:rPr lang="en-GB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</a:t>
            </a:r>
            <a:r>
              <a:rPr lang="en-GB" alt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Opportunity to increase core budget</a:t>
            </a:r>
            <a:endParaRPr lang="en-GB" alt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Creation of UKRI gives the Research Councils, Innovate and Research England one, louder voice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Concern across the RCs that the core budget is now at a critical level and requires uplift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Requirements for DiRAC-3 and </a:t>
            </a:r>
            <a:r>
              <a:rPr lang="en-GB" altLang="en-US" sz="1600" dirty="0" err="1" smtClean="0">
                <a:solidFill>
                  <a:schemeClr val="accent1">
                    <a:lumMod val="75000"/>
                  </a:schemeClr>
                </a:solidFill>
              </a:rPr>
              <a:t>GridPP</a:t>
            </a:r>
            <a:r>
              <a:rPr lang="en-GB" altLang="en-US" sz="1600" dirty="0" smtClean="0">
                <a:solidFill>
                  <a:schemeClr val="accent1">
                    <a:lumMod val="75000"/>
                  </a:schemeClr>
                </a:solidFill>
              </a:rPr>
              <a:t> within STFC’s argument for uplift</a:t>
            </a:r>
            <a:endParaRPr lang="en-GB" alt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defRPr/>
            </a:pPr>
            <a:endParaRPr lang="en-GB" altLang="en-US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GB" alt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01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414</Words>
  <Application>Microsoft Office PowerPoint</Application>
  <PresentationFormat>On-screen Show (4:3)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The Restructure</vt:lpstr>
      <vt:lpstr>Computing Update</vt:lpstr>
      <vt:lpstr>Future Opportunities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Template: STFC UKRI Powerpoint (ppt)</dc:title>
  <dc:creator>kw77</dc:creator>
  <cp:lastModifiedBy>Jamieson, Charlotte (STFC,SO,SPROG)</cp:lastModifiedBy>
  <cp:revision>17</cp:revision>
  <dcterms:created xsi:type="dcterms:W3CDTF">2019-03-24T09:38:40Z</dcterms:created>
  <dcterms:modified xsi:type="dcterms:W3CDTF">2019-04-03T13:08:03Z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2018-10-24T00:00:00Z</vt:filetime>
  </property>
  <property fmtid="{D5CDD505-2E9C-101B-9397-08002B2CF9AE}" pid="3" name="Creator">
    <vt:lpwstr>Acrobat PDFMaker 15 for PowerPoint</vt:lpwstr>
  </property>
  <property fmtid="{D5CDD505-2E9C-101B-9397-08002B2CF9AE}" pid="4" name="LastSaved">
    <vt:filetime>2019-03-24T00:00:00Z</vt:filetime>
  </property>
</Properties>
</file>